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81" r:id="rId2"/>
    <p:sldId id="282" r:id="rId3"/>
    <p:sldId id="256" r:id="rId4"/>
    <p:sldId id="257" r:id="rId5"/>
    <p:sldId id="268" r:id="rId6"/>
    <p:sldId id="264" r:id="rId7"/>
    <p:sldId id="271" r:id="rId8"/>
    <p:sldId id="258" r:id="rId9"/>
    <p:sldId id="269" r:id="rId10"/>
    <p:sldId id="273" r:id="rId11"/>
    <p:sldId id="275" r:id="rId12"/>
    <p:sldId id="259" r:id="rId13"/>
    <p:sldId id="272" r:id="rId14"/>
    <p:sldId id="270" r:id="rId15"/>
    <p:sldId id="274" r:id="rId16"/>
    <p:sldId id="276" r:id="rId17"/>
    <p:sldId id="278" r:id="rId18"/>
    <p:sldId id="277" r:id="rId19"/>
    <p:sldId id="262" r:id="rId20"/>
    <p:sldId id="284" r:id="rId21"/>
    <p:sldId id="283" r:id="rId2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896" y="-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3077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Information prop to entropy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Both </a:t>
            </a:r>
            <a:r>
              <a:rPr lang="en-US" baseline="0" dirty="0" err="1" smtClean="0"/>
              <a:t>subejcts</a:t>
            </a:r>
            <a:r>
              <a:rPr lang="en-US" baseline="0" dirty="0" smtClean="0"/>
              <a:t> begin with the same information, but one subject feels like they’ve lost information with each sample, one subject believes he’s acquired too much information.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You’ve started with a few hypotheses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As I’ve continued</a:t>
            </a:r>
            <a:r>
              <a:rPr lang="en-US" baseline="0" dirty="0" smtClean="0"/>
              <a:t> to show you pictures, you’ve acquired information on what this image could be.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It’s important to note here that these might</a:t>
            </a:r>
            <a:r>
              <a:rPr lang="en-US" baseline="0" dirty="0" smtClean="0"/>
              <a:t> not be differentiable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It could</a:t>
            </a:r>
            <a:r>
              <a:rPr lang="en-US" baseline="0" dirty="0" smtClean="0"/>
              <a:t> be that an OCD patient has a normal prior, but has a time evolving alpha, so their free energy decreases after making a </a:t>
            </a:r>
            <a:r>
              <a:rPr lang="en-US" baseline="0" dirty="0" smtClean="0"/>
              <a:t>check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Reformat? Talk about the bound in limits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It’s important to note here that these might</a:t>
            </a:r>
            <a:r>
              <a:rPr lang="en-US" baseline="0" dirty="0" smtClean="0"/>
              <a:t> not be differentiable. Also important to note that information would </a:t>
            </a:r>
            <a:r>
              <a:rPr lang="en-US" baseline="0" dirty="0" err="1" smtClean="0"/>
              <a:t>havet</a:t>
            </a:r>
            <a:r>
              <a:rPr lang="en-US" baseline="0" dirty="0" smtClean="0"/>
              <a:t> o be limited here.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</a:t>
            </a:r>
            <a:r>
              <a:rPr lang="en-US" baseline="0" dirty="0" smtClean="0"/>
              <a:t> should take a moment here and say that these two things are not entirely different. Alpha is a kind of dial on the prior variance, as many of you might already see. But cognitively, they have very different interpretations. With </a:t>
            </a:r>
            <a:r>
              <a:rPr lang="en-US" baseline="0" dirty="0" err="1" smtClean="0"/>
              <a:t>somethhign</a:t>
            </a:r>
            <a:r>
              <a:rPr lang="en-US" baseline="0" dirty="0" smtClean="0"/>
              <a:t> like pathological in a group of people with very similar prior experiences, one might exhibit this behavior.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Given a</a:t>
            </a:r>
            <a:r>
              <a:rPr lang="en-US" baseline="0" dirty="0" smtClean="0"/>
              <a:t> limited amount of data, you see the emergence of these two subjects</a:t>
            </a:r>
          </a:p>
          <a:p>
            <a:pPr>
              <a:spcBef>
                <a:spcPts val="0"/>
              </a:spcBef>
              <a:buNone/>
            </a:pPr>
            <a:r>
              <a:rPr lang="en-US" dirty="0" err="1" smtClean="0"/>
              <a:t>Sbuject</a:t>
            </a:r>
            <a:r>
              <a:rPr lang="en-US" dirty="0" smtClean="0"/>
              <a:t> 1 is clobbered by </a:t>
            </a:r>
            <a:r>
              <a:rPr lang="en-US" dirty="0" err="1" smtClean="0"/>
              <a:t>constriaint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Subjec</a:t>
            </a:r>
            <a:r>
              <a:rPr lang="en-US" baseline="0" dirty="0" smtClean="0"/>
              <a:t>t 2 overfits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Representative</a:t>
            </a:r>
            <a:r>
              <a:rPr lang="en-US" baseline="0" dirty="0" smtClean="0"/>
              <a:t> subjects for pathology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7007735" y="3176887"/>
            <a:ext cx="562199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Shape 10"/>
          <p:cNvCxnSpPr/>
          <p:nvPr/>
        </p:nvCxnSpPr>
        <p:spPr>
          <a:xfrm>
            <a:off x="1575034" y="3158251"/>
            <a:ext cx="562199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Shape 11"/>
          <p:cNvGrpSpPr/>
          <p:nvPr/>
        </p:nvGrpSpPr>
        <p:grpSpPr>
          <a:xfrm>
            <a:off x="1004143" y="1022025"/>
            <a:ext cx="7136667" cy="152400"/>
            <a:chOff x="1346428" y="1011300"/>
            <a:chExt cx="6452100" cy="152400"/>
          </a:xfrm>
        </p:grpSpPr>
        <p:cxnSp>
          <p:nvCxnSpPr>
            <p:cNvPr id="12" name="Shape 12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3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Shape 14"/>
          <p:cNvGrpSpPr/>
          <p:nvPr/>
        </p:nvGrpSpPr>
        <p:grpSpPr>
          <a:xfrm>
            <a:off x="1004150" y="3969100"/>
            <a:ext cx="7136667" cy="152400"/>
            <a:chOff x="1346435" y="3969087"/>
            <a:chExt cx="6452100" cy="152400"/>
          </a:xfrm>
        </p:grpSpPr>
        <p:cxnSp>
          <p:nvCxnSpPr>
            <p:cNvPr id="15" name="Shape 15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400"/>
            </a:lvl1pPr>
            <a:lvl2pPr algn="ctr">
              <a:spcBef>
                <a:spcPts val="0"/>
              </a:spcBef>
              <a:buSzPct val="100000"/>
              <a:defRPr sz="5400"/>
            </a:lvl2pPr>
            <a:lvl3pPr algn="ctr">
              <a:spcBef>
                <a:spcPts val="0"/>
              </a:spcBef>
              <a:buSzPct val="100000"/>
              <a:defRPr sz="5400"/>
            </a:lvl3pPr>
            <a:lvl4pPr algn="ctr">
              <a:spcBef>
                <a:spcPts val="0"/>
              </a:spcBef>
              <a:buSzPct val="100000"/>
              <a:defRPr sz="5400"/>
            </a:lvl4pPr>
            <a:lvl5pPr algn="ctr">
              <a:spcBef>
                <a:spcPts val="0"/>
              </a:spcBef>
              <a:buSzPct val="100000"/>
              <a:defRPr sz="5400"/>
            </a:lvl5pPr>
            <a:lvl6pPr algn="ctr">
              <a:spcBef>
                <a:spcPts val="0"/>
              </a:spcBef>
              <a:buSzPct val="100000"/>
              <a:defRPr sz="5400"/>
            </a:lvl6pPr>
            <a:lvl7pPr algn="ctr">
              <a:spcBef>
                <a:spcPts val="0"/>
              </a:spcBef>
              <a:buSzPct val="100000"/>
              <a:defRPr sz="5400"/>
            </a:lvl7pPr>
            <a:lvl8pPr algn="ctr">
              <a:spcBef>
                <a:spcPts val="0"/>
              </a:spcBef>
              <a:buSzPct val="100000"/>
              <a:defRPr sz="5400"/>
            </a:lvl8pPr>
            <a:lvl9pPr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599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199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8" r:id="rId8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package" Target="../embeddings/Microsoft_Word_Document4.docx"/><Relationship Id="rId5" Type="http://schemas.openxmlformats.org/officeDocument/2006/relationships/image" Target="../media/image14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package" Target="../embeddings/Microsoft_Word_Document5.docx"/><Relationship Id="rId5" Type="http://schemas.openxmlformats.org/officeDocument/2006/relationships/image" Target="../media/image21.emf"/><Relationship Id="rId6" Type="http://schemas.openxmlformats.org/officeDocument/2006/relationships/package" Target="../embeddings/Microsoft_Word_Document6.docx"/><Relationship Id="rId7" Type="http://schemas.openxmlformats.org/officeDocument/2006/relationships/image" Target="../media/image22.emf"/><Relationship Id="rId8" Type="http://schemas.openxmlformats.org/officeDocument/2006/relationships/package" Target="../embeddings/Microsoft_Word_Document7.docx"/><Relationship Id="rId9" Type="http://schemas.openxmlformats.org/officeDocument/2006/relationships/image" Target="../media/image2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package" Target="../embeddings/Microsoft_Word_Document8.docx"/><Relationship Id="rId5" Type="http://schemas.openxmlformats.org/officeDocument/2006/relationships/image" Target="../media/image24.emf"/><Relationship Id="rId6" Type="http://schemas.openxmlformats.org/officeDocument/2006/relationships/package" Target="../embeddings/Microsoft_Word_Document9.docx"/><Relationship Id="rId7" Type="http://schemas.openxmlformats.org/officeDocument/2006/relationships/image" Target="../media/image2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13.docx"/><Relationship Id="rId12" Type="http://schemas.openxmlformats.org/officeDocument/2006/relationships/image" Target="../media/image29.emf"/><Relationship Id="rId13" Type="http://schemas.openxmlformats.org/officeDocument/2006/relationships/image" Target="../media/image31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6.xml"/><Relationship Id="rId4" Type="http://schemas.openxmlformats.org/officeDocument/2006/relationships/package" Target="../embeddings/Microsoft_Word_Document10.docx"/><Relationship Id="rId5" Type="http://schemas.openxmlformats.org/officeDocument/2006/relationships/image" Target="../media/image26.emf"/><Relationship Id="rId6" Type="http://schemas.openxmlformats.org/officeDocument/2006/relationships/package" Target="../embeddings/Microsoft_Word_Document11.docx"/><Relationship Id="rId7" Type="http://schemas.openxmlformats.org/officeDocument/2006/relationships/image" Target="../media/image27.emf"/><Relationship Id="rId8" Type="http://schemas.openxmlformats.org/officeDocument/2006/relationships/image" Target="../media/image30.png"/><Relationship Id="rId9" Type="http://schemas.openxmlformats.org/officeDocument/2006/relationships/package" Target="../embeddings/Microsoft_Word_Document12.docx"/><Relationship Id="rId10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17.docx"/><Relationship Id="rId12" Type="http://schemas.openxmlformats.org/officeDocument/2006/relationships/image" Target="../media/image35.emf"/><Relationship Id="rId13" Type="http://schemas.openxmlformats.org/officeDocument/2006/relationships/image" Target="../media/image37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7.xml"/><Relationship Id="rId4" Type="http://schemas.openxmlformats.org/officeDocument/2006/relationships/package" Target="../embeddings/Microsoft_Word_Document14.docx"/><Relationship Id="rId5" Type="http://schemas.openxmlformats.org/officeDocument/2006/relationships/image" Target="../media/image32.emf"/><Relationship Id="rId6" Type="http://schemas.openxmlformats.org/officeDocument/2006/relationships/package" Target="../embeddings/Microsoft_Word_Document15.docx"/><Relationship Id="rId7" Type="http://schemas.openxmlformats.org/officeDocument/2006/relationships/image" Target="../media/image33.emf"/><Relationship Id="rId8" Type="http://schemas.openxmlformats.org/officeDocument/2006/relationships/image" Target="../media/image36.png"/><Relationship Id="rId9" Type="http://schemas.openxmlformats.org/officeDocument/2006/relationships/package" Target="../embeddings/Microsoft_Word_Document16.docx"/><Relationship Id="rId10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package" Target="../embeddings/Microsoft_Word_Document18.docx"/><Relationship Id="rId5" Type="http://schemas.openxmlformats.org/officeDocument/2006/relationships/image" Target="../media/image38.emf"/><Relationship Id="rId6" Type="http://schemas.openxmlformats.org/officeDocument/2006/relationships/package" Target="../embeddings/Microsoft_Word_Document19.docx"/><Relationship Id="rId7" Type="http://schemas.openxmlformats.org/officeDocument/2006/relationships/image" Target="../media/image39.emf"/><Relationship Id="rId8" Type="http://schemas.openxmlformats.org/officeDocument/2006/relationships/image" Target="../media/image40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3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eepaliwal/CPC_FreeEnergy.git" TargetMode="External"/><Relationship Id="rId4" Type="http://schemas.openxmlformats.org/officeDocument/2006/relationships/hyperlink" Target="mailto:paliwal@biomed.ee.ethz.ch" TargetMode="External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6.emf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package" Target="../embeddings/Microsoft_Word_Document3.docx"/><Relationship Id="rId7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ed_face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416" y="884166"/>
            <a:ext cx="3375169" cy="33751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225" y="664831"/>
            <a:ext cx="3935550" cy="38138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91" y="895441"/>
            <a:ext cx="3352618" cy="33526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04225" y="664831"/>
            <a:ext cx="3935550" cy="38138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fred_face-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89" y="885539"/>
            <a:ext cx="3372423" cy="337242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604225" y="664831"/>
            <a:ext cx="3935550" cy="38138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fred_face-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89" y="885539"/>
            <a:ext cx="3372423" cy="337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937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959726"/>
            <a:ext cx="8520599" cy="3604719"/>
          </a:xfrm>
        </p:spPr>
        <p:txBody>
          <a:bodyPr/>
          <a:lstStyle/>
          <a:p>
            <a:r>
              <a:rPr lang="en-US" sz="1600" dirty="0" smtClean="0"/>
              <a:t>Based on the actual amount of information given to or available to the actor, how do they perceive their environment?</a:t>
            </a:r>
          </a:p>
          <a:p>
            <a:r>
              <a:rPr lang="en-US" sz="1600" dirty="0" smtClean="0"/>
              <a:t>Toy example (from before) : Two subjects are shown </a:t>
            </a:r>
            <a:r>
              <a:rPr lang="en-US" sz="1600" dirty="0" smtClean="0"/>
              <a:t>10 samples from </a:t>
            </a:r>
            <a:r>
              <a:rPr lang="en-US" sz="1600" dirty="0" smtClean="0"/>
              <a:t>a distribution with mean 5 and variance 0.5 (red</a:t>
            </a:r>
            <a:r>
              <a:rPr lang="en-US" sz="1600" dirty="0"/>
              <a:t>) </a:t>
            </a:r>
            <a:r>
              <a:rPr lang="en-US" sz="1600" dirty="0" smtClean="0"/>
              <a:t>(total </a:t>
            </a:r>
            <a:r>
              <a:rPr lang="en-US" sz="1600" dirty="0" smtClean="0"/>
              <a:t>information content: 0.8 bits). </a:t>
            </a:r>
            <a:r>
              <a:rPr lang="en-US" sz="1600" dirty="0" smtClean="0"/>
              <a:t>Both subjects begin with the same prior (shown in black) with mean 0 and variance </a:t>
            </a:r>
            <a:r>
              <a:rPr lang="en-US" sz="1600" dirty="0" smtClean="0"/>
              <a:t>1 (information content: 1.8 bits).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</a:t>
            </a:r>
            <a:r>
              <a:rPr lang="en-US" sz="1000" dirty="0" smtClean="0"/>
              <a:t> </a:t>
            </a:r>
            <a:endParaRPr lang="en-US" sz="1000" dirty="0"/>
          </a:p>
          <a:p>
            <a:r>
              <a:rPr lang="en-US" sz="1000" dirty="0" smtClean="0"/>
              <a:t> </a:t>
            </a:r>
            <a:endParaRPr lang="en-US" sz="1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72965"/>
              </p:ext>
            </p:extLst>
          </p:nvPr>
        </p:nvGraphicFramePr>
        <p:xfrm>
          <a:off x="520700" y="2789238"/>
          <a:ext cx="72136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Document" r:id="rId4" imgW="5270500" imgH="431800" progId="Word.Document.12">
                  <p:embed/>
                </p:oleObj>
              </mc:Choice>
              <mc:Fallback>
                <p:oleObj name="Document" r:id="rId4" imgW="5270500" imgH="431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700" y="2789238"/>
                        <a:ext cx="721360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Beliefs about information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03" y="3028893"/>
            <a:ext cx="2137206" cy="1600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96" y="3020749"/>
            <a:ext cx="2158955" cy="16169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93608" y="2615030"/>
            <a:ext cx="1880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Subject 1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Low α – large constraint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4193" y="2606777"/>
            <a:ext cx="1718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Subject 2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High α – low constraint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003" y="3379788"/>
            <a:ext cx="23445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Information acquired:</a:t>
            </a:r>
          </a:p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ΔH = </a:t>
            </a:r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change in entropy between posterior and prior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65711" y="4545616"/>
            <a:ext cx="110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ΔH =  </a:t>
            </a:r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-1.1 bits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0928" y="4541489"/>
            <a:ext cx="110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ΔH =  </a:t>
            </a:r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2.5 </a:t>
            </a:r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bits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70611" y="3277540"/>
            <a:ext cx="1173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Open Sans Cond Light"/>
                <a:cs typeface="Open Sans Cond Light"/>
              </a:rPr>
              <a:t>Underlying density</a:t>
            </a:r>
            <a:endParaRPr lang="en-US" dirty="0">
              <a:solidFill>
                <a:srgbClr val="FF6600"/>
              </a:solidFill>
              <a:latin typeface="Open Sans Cond Light"/>
              <a:cs typeface="Open Sans Cond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91328" y="3856842"/>
            <a:ext cx="136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Variational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approximation</a:t>
            </a:r>
            <a:endParaRPr lang="en-US" dirty="0">
              <a:solidFill>
                <a:srgbClr val="0000FF"/>
              </a:solidFill>
              <a:latin typeface="Open Sans Cond Light"/>
              <a:cs typeface="Open Sans Cond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13552" y="3646871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Prior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44396" y="3818040"/>
            <a:ext cx="1173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Open Sans Cond Light"/>
                <a:cs typeface="Open Sans Cond Light"/>
              </a:rPr>
              <a:t>Underlying density</a:t>
            </a:r>
            <a:endParaRPr lang="en-US" dirty="0">
              <a:solidFill>
                <a:srgbClr val="FF6600"/>
              </a:solidFill>
              <a:latin typeface="Open Sans Cond Light"/>
              <a:cs typeface="Open Sans Cond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66749" y="3140923"/>
            <a:ext cx="136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Variational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approximation</a:t>
            </a:r>
            <a:endParaRPr lang="en-US" dirty="0">
              <a:solidFill>
                <a:srgbClr val="0000FF"/>
              </a:solidFill>
              <a:latin typeface="Open Sans Cond Light"/>
              <a:cs typeface="Open Sans Cond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20990" y="3646871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Prior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89518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Why is this important?</a:t>
            </a:r>
            <a:br>
              <a:rPr lang="en-US" dirty="0"/>
            </a:b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1" y="2130433"/>
            <a:ext cx="2137206" cy="1600616"/>
          </a:xfrm>
          <a:prstGeom prst="rect">
            <a:avLst/>
          </a:prstGeom>
          <a:ln w="28575" cmpd="sng"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53606" y="1607213"/>
            <a:ext cx="1880495" cy="523220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Depression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Low α – large constraint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26" y="2116761"/>
            <a:ext cx="2158955" cy="1616904"/>
          </a:xfrm>
          <a:prstGeom prst="rect">
            <a:avLst/>
          </a:prstGeom>
          <a:ln w="28575" cmpd="sng"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648623" y="1607213"/>
            <a:ext cx="1718266" cy="523220"/>
          </a:xfrm>
          <a:prstGeom prst="rect">
            <a:avLst/>
          </a:prstGeom>
          <a:noFill/>
          <a:ln w="28575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Pathological Gambler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High α – low constraint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653140" y="2776310"/>
            <a:ext cx="40846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53140" y="2882152"/>
            <a:ext cx="40846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60931" y="2581596"/>
            <a:ext cx="1272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 Cond Light"/>
                <a:cs typeface="Open Sans Cond Light"/>
              </a:rPr>
              <a:t>Random action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Open Sans Cond Light"/>
                <a:cs typeface="Open Sans Cond Light"/>
              </a:rPr>
              <a:t>Helplessness</a:t>
            </a:r>
            <a:endParaRPr lang="en-US" dirty="0" smtClean="0">
              <a:solidFill>
                <a:schemeClr val="bg1"/>
              </a:solidFill>
              <a:latin typeface="Open Sans Cond Light"/>
              <a:cs typeface="Open Sans Cond Light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Open Sans Cond Light"/>
                <a:cs typeface="Open Sans Cond Light"/>
              </a:rPr>
              <a:t>Anhedonia</a:t>
            </a:r>
            <a:endParaRPr lang="en-US" dirty="0" smtClean="0">
              <a:solidFill>
                <a:schemeClr val="bg1"/>
              </a:solidFill>
              <a:latin typeface="Open Sans Cond Light"/>
              <a:cs typeface="Open Sans Cond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797454" y="2730311"/>
            <a:ext cx="40846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797454" y="2836153"/>
            <a:ext cx="40846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80691" y="2557748"/>
            <a:ext cx="1719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Open Sans Cond Light"/>
                <a:cs typeface="Open Sans Cond Light"/>
              </a:rPr>
              <a:t>Risk seeking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Open Sans Cond Light"/>
                <a:cs typeface="Open Sans Cond Light"/>
              </a:rPr>
              <a:t>Impulsivity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Open Sans Cond Light"/>
                <a:cs typeface="Open Sans Cond Light"/>
              </a:rPr>
              <a:t>Illusory pattern perception</a:t>
            </a:r>
            <a:endParaRPr lang="en-US" dirty="0">
              <a:solidFill>
                <a:srgbClr val="FFFFFF"/>
              </a:solidFill>
              <a:latin typeface="Open Sans Cond Light"/>
              <a:cs typeface="Open Sans Cond Light"/>
            </a:endParaRPr>
          </a:p>
        </p:txBody>
      </p:sp>
      <p:sp>
        <p:nvSpPr>
          <p:cNvPr id="16" name="Shape 105"/>
          <p:cNvSpPr txBox="1">
            <a:spLocks/>
          </p:cNvSpPr>
          <p:nvPr/>
        </p:nvSpPr>
        <p:spPr>
          <a:xfrm>
            <a:off x="3250780" y="2231736"/>
            <a:ext cx="738145" cy="3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Traits</a:t>
            </a:r>
            <a:endParaRPr lang="en-US" sz="1800" dirty="0"/>
          </a:p>
        </p:txBody>
      </p:sp>
      <p:sp>
        <p:nvSpPr>
          <p:cNvPr id="17" name="Shape 105"/>
          <p:cNvSpPr txBox="1">
            <a:spLocks/>
          </p:cNvSpPr>
          <p:nvPr/>
        </p:nvSpPr>
        <p:spPr>
          <a:xfrm>
            <a:off x="7782200" y="2204977"/>
            <a:ext cx="738145" cy="3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Traits</a:t>
            </a:r>
            <a:endParaRPr lang="en-US" sz="1800" dirty="0"/>
          </a:p>
        </p:txBody>
      </p:sp>
      <p:sp>
        <p:nvSpPr>
          <p:cNvPr id="18" name="Shape 105"/>
          <p:cNvSpPr txBox="1">
            <a:spLocks/>
          </p:cNvSpPr>
          <p:nvPr/>
        </p:nvSpPr>
        <p:spPr>
          <a:xfrm>
            <a:off x="311699" y="3913407"/>
            <a:ext cx="8401631" cy="9669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>
                <a:solidFill>
                  <a:schemeClr val="bg1"/>
                </a:solidFill>
              </a:rPr>
              <a:t>Why do I like it?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Open Sans Cond Light"/>
                <a:cs typeface="Open Sans Cond Light"/>
              </a:rPr>
              <a:t>Models borrowed from physics bring with them a wealth of intuition that help structure and bound the dauntingly nebulous problem of cognition.  </a:t>
            </a:r>
            <a:endParaRPr lang="en-US" sz="1800" dirty="0">
              <a:solidFill>
                <a:schemeClr val="bg1"/>
              </a:solidFill>
              <a:latin typeface="Open Sans Cond Light"/>
              <a:cs typeface="Open Sans Cond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4999" y="2175018"/>
            <a:ext cx="117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Open Sans Cond Light"/>
                <a:cs typeface="Open Sans Cond Light"/>
              </a:rPr>
              <a:t>likelihood</a:t>
            </a:r>
            <a:endParaRPr lang="en-US" dirty="0">
              <a:solidFill>
                <a:srgbClr val="FF6600"/>
              </a:solidFill>
              <a:latin typeface="Open Sans Cond Light"/>
              <a:cs typeface="Open Sans Cond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9052" y="3142523"/>
            <a:ext cx="1365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q</a:t>
            </a:r>
            <a:endParaRPr lang="en-US" dirty="0">
              <a:solidFill>
                <a:srgbClr val="0000FF"/>
              </a:solidFill>
              <a:latin typeface="Open Sans Cond Light"/>
              <a:cs typeface="Open Sans Cond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8108" y="2698237"/>
            <a:ext cx="46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prior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99696" y="3043735"/>
            <a:ext cx="117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Open Sans Cond Light"/>
                <a:cs typeface="Open Sans Cond Light"/>
              </a:rPr>
              <a:t>likelihood</a:t>
            </a:r>
            <a:endParaRPr lang="en-US" dirty="0">
              <a:solidFill>
                <a:srgbClr val="FF6600"/>
              </a:solidFill>
              <a:latin typeface="Open Sans Cond Light"/>
              <a:cs typeface="Open Sans Cond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46602" y="2208503"/>
            <a:ext cx="1365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q</a:t>
            </a:r>
            <a:endParaRPr lang="en-US" dirty="0">
              <a:solidFill>
                <a:srgbClr val="0000FF"/>
              </a:solidFill>
              <a:latin typeface="Open Sans Cond Light"/>
              <a:cs typeface="Open Sans Cond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60960" y="2728085"/>
            <a:ext cx="46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prior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64760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599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</a:t>
            </a:r>
            <a:r>
              <a:rPr lang="en-US" dirty="0" err="1" smtClean="0"/>
              <a:t>nitty</a:t>
            </a:r>
            <a:r>
              <a:rPr lang="en-US" dirty="0" smtClean="0"/>
              <a:t> gritty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rio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3522354"/>
            <a:ext cx="1879600" cy="1168400"/>
          </a:xfrm>
          <a:prstGeom prst="rect">
            <a:avLst/>
          </a:prstGeom>
        </p:spPr>
      </p:pic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Code your own adventure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965071"/>
            <a:ext cx="8520599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Simple I-D Gaussian toy model.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accent1"/>
                </a:solidFill>
                <a:latin typeface="PT Sans Narrow"/>
                <a:cs typeface="PT Sans Narrow"/>
              </a:rPr>
              <a:t>Step 1: </a:t>
            </a:r>
            <a:r>
              <a:rPr lang="en-US" dirty="0" smtClean="0"/>
              <a:t>Choose a likelihood. </a:t>
            </a:r>
            <a:r>
              <a:rPr lang="en-US" dirty="0" smtClean="0"/>
              <a:t>Make </a:t>
            </a:r>
            <a:r>
              <a:rPr lang="en-US" dirty="0" smtClean="0"/>
              <a:t>your life easy and choose a Gaussian</a:t>
            </a:r>
          </a:p>
          <a:p>
            <a:pPr>
              <a:spcBef>
                <a:spcPts val="0"/>
              </a:spcBef>
              <a:buNone/>
            </a:pPr>
            <a:endParaRPr lang="en-US" sz="100" dirty="0" smtClean="0"/>
          </a:p>
          <a:p>
            <a:pPr>
              <a:spcBef>
                <a:spcPts val="0"/>
              </a:spcBef>
              <a:buNone/>
            </a:pPr>
            <a:endParaRPr lang="en-US" sz="100" dirty="0"/>
          </a:p>
          <a:p>
            <a:pPr>
              <a:spcBef>
                <a:spcPts val="0"/>
              </a:spcBef>
              <a:buNone/>
            </a:pPr>
            <a:endParaRPr lang="en-US" sz="100" dirty="0"/>
          </a:p>
          <a:p>
            <a:pPr>
              <a:spcBef>
                <a:spcPts val="0"/>
              </a:spcBef>
              <a:buNone/>
            </a:pPr>
            <a:endParaRPr lang="en-US" sz="100" dirty="0"/>
          </a:p>
          <a:p>
            <a:r>
              <a:rPr lang="en-US" b="1" dirty="0" smtClean="0">
                <a:solidFill>
                  <a:schemeClr val="accent1"/>
                </a:solidFill>
                <a:latin typeface="PT Sans Narrow"/>
                <a:cs typeface="PT Sans Narrow"/>
              </a:rPr>
              <a:t>Step 2: </a:t>
            </a:r>
            <a:r>
              <a:rPr lang="en-US" dirty="0" smtClean="0"/>
              <a:t>Pick your priors over the sufficient statistics. 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320" y="1835719"/>
            <a:ext cx="1646305" cy="12329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166255" y="1873115"/>
            <a:ext cx="2145091" cy="941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wald Regular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2"/>
                </a:solidFill>
                <a:latin typeface="Open Sans Cond Light"/>
                <a:cs typeface="Open Sans Cond Light"/>
              </a:rPr>
              <a:t>p</a:t>
            </a:r>
            <a:r>
              <a:rPr lang="en-US" sz="1600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(</a:t>
            </a:r>
            <a:r>
              <a:rPr lang="en-US" sz="1600" dirty="0" err="1" smtClean="0">
                <a:solidFill>
                  <a:schemeClr val="bg2"/>
                </a:solidFill>
                <a:latin typeface="Open Sans Cond Light"/>
                <a:ea typeface="Lucida Grande"/>
                <a:cs typeface="Open Sans Cond Light"/>
              </a:rPr>
              <a:t>D|μ</a:t>
            </a:r>
            <a:r>
              <a:rPr lang="en-US" sz="1600" dirty="0" smtClean="0">
                <a:solidFill>
                  <a:schemeClr val="bg2"/>
                </a:solidFill>
                <a:latin typeface="Open Sans Cond Light"/>
                <a:ea typeface="Lucida Grande"/>
                <a:cs typeface="Open Sans Cond Light"/>
              </a:rPr>
              <a:t>,</a:t>
            </a:r>
            <a:r>
              <a:rPr lang="en-US" sz="1600" dirty="0">
                <a:solidFill>
                  <a:schemeClr val="bg2"/>
                </a:solidFill>
                <a:latin typeface="Open Sans Cond Light"/>
                <a:ea typeface="Lucida Grande"/>
                <a:cs typeface="Open Sans Cond Light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 Cond Light"/>
                <a:ea typeface="Lucida Grande"/>
                <a:cs typeface="Open Sans Cond Light"/>
              </a:rPr>
              <a:t>τ</a:t>
            </a:r>
            <a:r>
              <a:rPr lang="en-US" sz="1600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) </a:t>
            </a:r>
            <a:r>
              <a:rPr lang="en-US" sz="16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~ N(</a:t>
            </a:r>
            <a:r>
              <a:rPr lang="en-US" sz="1600" dirty="0" err="1" smtClean="0">
                <a:solidFill>
                  <a:srgbClr val="695D46"/>
                </a:solidFill>
                <a:latin typeface="Open Sans Cond Light"/>
                <a:ea typeface="Lucida Grande"/>
                <a:cs typeface="Open Sans Cond Light"/>
              </a:rPr>
              <a:t>μ,τ</a:t>
            </a:r>
            <a:r>
              <a:rPr lang="en-US" sz="1600" dirty="0" smtClean="0">
                <a:solidFill>
                  <a:srgbClr val="695D46"/>
                </a:solidFill>
                <a:latin typeface="Open Sans Cond Light"/>
                <a:ea typeface="Lucida Grande"/>
                <a:cs typeface="Open Sans Cond Light"/>
              </a:rPr>
              <a:t>)</a:t>
            </a:r>
            <a:endParaRPr lang="en-US" sz="16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25" y="3333744"/>
            <a:ext cx="1551731" cy="1162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74" y="3333744"/>
            <a:ext cx="1551731" cy="116213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79875" y="4472119"/>
            <a:ext cx="1319408" cy="49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wald Regular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p(</a:t>
            </a:r>
            <a:r>
              <a:rPr lang="en-US" sz="1600" dirty="0" smtClean="0">
                <a:solidFill>
                  <a:schemeClr val="bg2"/>
                </a:solidFill>
                <a:latin typeface="Open Sans Cond Light"/>
                <a:ea typeface="Lucida Grande"/>
                <a:cs typeface="Open Sans Cond Light"/>
              </a:rPr>
              <a:t>μ</a:t>
            </a:r>
            <a:r>
              <a:rPr lang="en-US" sz="1600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) ~ N(</a:t>
            </a:r>
            <a:r>
              <a:rPr lang="en-US" sz="1600" dirty="0" smtClean="0">
                <a:solidFill>
                  <a:schemeClr val="bg2"/>
                </a:solidFill>
                <a:latin typeface="Open Sans Cond Light"/>
                <a:ea typeface="Lucida Grande"/>
                <a:cs typeface="Open Sans Cond Light"/>
              </a:rPr>
              <a:t>μ</a:t>
            </a:r>
            <a:r>
              <a:rPr lang="en-US" sz="1600" baseline="-25000" dirty="0" smtClean="0">
                <a:solidFill>
                  <a:schemeClr val="bg2"/>
                </a:solidFill>
                <a:latin typeface="Open Sans Cond Light"/>
                <a:ea typeface="Lucida Grande"/>
                <a:cs typeface="Open Sans Cond Light"/>
              </a:rPr>
              <a:t>0</a:t>
            </a:r>
            <a:r>
              <a:rPr lang="en-US" sz="1600" dirty="0" smtClean="0">
                <a:solidFill>
                  <a:schemeClr val="bg2"/>
                </a:solidFill>
                <a:latin typeface="Open Sans Cond Light"/>
                <a:ea typeface="Lucida Grande"/>
                <a:cs typeface="Open Sans Cond Light"/>
              </a:rPr>
              <a:t>,λ</a:t>
            </a:r>
            <a:r>
              <a:rPr lang="en-US" sz="1600" baseline="-25000" dirty="0" smtClean="0">
                <a:solidFill>
                  <a:schemeClr val="bg2"/>
                </a:solidFill>
                <a:latin typeface="Open Sans Cond Light"/>
                <a:ea typeface="Lucida Grande"/>
                <a:cs typeface="Open Sans Cond Light"/>
              </a:rPr>
              <a:t>0</a:t>
            </a:r>
            <a:r>
              <a:rPr lang="en-US" sz="1600" dirty="0">
                <a:solidFill>
                  <a:schemeClr val="bg2"/>
                </a:solidFill>
                <a:latin typeface="Open Sans Cond Light"/>
                <a:ea typeface="Lucida Grande"/>
                <a:cs typeface="Open Sans Cond Light"/>
              </a:rPr>
              <a:t>τ</a:t>
            </a:r>
            <a:r>
              <a:rPr lang="en-US" sz="1600" dirty="0" smtClean="0">
                <a:solidFill>
                  <a:schemeClr val="bg2"/>
                </a:solidFill>
                <a:latin typeface="Open Sans Cond Light"/>
                <a:ea typeface="Lucida Grande"/>
                <a:cs typeface="Open Sans Cond Light"/>
              </a:rPr>
              <a:t>)</a:t>
            </a:r>
            <a:endParaRPr lang="en-US" sz="1600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59555" y="4407436"/>
            <a:ext cx="1331633" cy="584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wald Regular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p(</a:t>
            </a:r>
            <a:r>
              <a:rPr lang="en-US" sz="1600" dirty="0" err="1">
                <a:solidFill>
                  <a:srgbClr val="695D46"/>
                </a:solidFill>
                <a:latin typeface="Open Sans Cond Light"/>
                <a:ea typeface="Lucida Grande"/>
                <a:cs typeface="Open Sans Cond Light"/>
              </a:rPr>
              <a:t>τ</a:t>
            </a:r>
            <a:r>
              <a:rPr lang="en-US" sz="16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  <a:r>
              <a:rPr lang="en-US" sz="1600" dirty="0" smtClean="0">
                <a:solidFill>
                  <a:srgbClr val="695D46"/>
                </a:solidFill>
                <a:latin typeface="Open Sans Cond Light"/>
                <a:ea typeface="Lucida Grande"/>
                <a:cs typeface="Open Sans Cond Light"/>
              </a:rPr>
              <a:t> </a:t>
            </a:r>
            <a:r>
              <a:rPr lang="en-US" sz="16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 ~ </a:t>
            </a:r>
            <a:r>
              <a:rPr lang="en-US" sz="1600" dirty="0" err="1" smtClean="0">
                <a:solidFill>
                  <a:srgbClr val="695D46"/>
                </a:solidFill>
                <a:latin typeface="Open Sans Cond Light"/>
                <a:cs typeface="Open Sans Cond Light"/>
              </a:rPr>
              <a:t>Γ</a:t>
            </a:r>
            <a:r>
              <a:rPr lang="en-US" sz="1600" dirty="0" smtClean="0">
                <a:solidFill>
                  <a:srgbClr val="695D46"/>
                </a:solidFill>
                <a:latin typeface="Open Sans Cond Light"/>
                <a:ea typeface="Lucida Grande"/>
                <a:cs typeface="Open Sans Cond Light"/>
              </a:rPr>
              <a:t>(a</a:t>
            </a:r>
            <a:r>
              <a:rPr lang="en-US" sz="1600" baseline="-25000" dirty="0" smtClean="0">
                <a:solidFill>
                  <a:srgbClr val="695D46"/>
                </a:solidFill>
                <a:latin typeface="Open Sans Cond Light"/>
                <a:ea typeface="Lucida Grande"/>
                <a:cs typeface="Open Sans Cond Light"/>
              </a:rPr>
              <a:t>0</a:t>
            </a:r>
            <a:r>
              <a:rPr lang="en-US" sz="1600" dirty="0" smtClean="0">
                <a:solidFill>
                  <a:srgbClr val="695D46"/>
                </a:solidFill>
                <a:latin typeface="Open Sans Cond Light"/>
                <a:ea typeface="Lucida Grande"/>
                <a:cs typeface="Open Sans Cond Light"/>
              </a:rPr>
              <a:t>,</a:t>
            </a:r>
            <a:r>
              <a:rPr lang="en-US" sz="1600" dirty="0">
                <a:solidFill>
                  <a:srgbClr val="695D46"/>
                </a:solidFill>
                <a:latin typeface="Open Sans Cond Light"/>
                <a:ea typeface="Lucida Grande"/>
                <a:cs typeface="Open Sans Cond Light"/>
              </a:rPr>
              <a:t>b</a:t>
            </a:r>
            <a:r>
              <a:rPr lang="en-US" sz="1600" baseline="-25000" dirty="0" smtClean="0">
                <a:solidFill>
                  <a:srgbClr val="695D46"/>
                </a:solidFill>
                <a:latin typeface="Open Sans Cond Light"/>
                <a:ea typeface="Lucida Grande"/>
                <a:cs typeface="Open Sans Cond Light"/>
              </a:rPr>
              <a:t>0</a:t>
            </a:r>
            <a:r>
              <a:rPr lang="en-US" sz="1600" dirty="0" smtClean="0">
                <a:solidFill>
                  <a:srgbClr val="695D46"/>
                </a:solidFill>
                <a:latin typeface="Open Sans Cond Light"/>
                <a:ea typeface="Lucida Grande"/>
                <a:cs typeface="Open Sans Cond Light"/>
              </a:rPr>
              <a:t>)</a:t>
            </a:r>
            <a:endParaRPr lang="en-US" sz="16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pic>
        <p:nvPicPr>
          <p:cNvPr id="2" name="Picture 1" descr="prior_dat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86" y="2145399"/>
            <a:ext cx="3173451" cy="2376689"/>
          </a:xfrm>
          <a:prstGeom prst="rect">
            <a:avLst/>
          </a:prstGeom>
          <a:ln w="28575" cmpd="sng"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291001" y="2226120"/>
            <a:ext cx="165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Prior and likelihood</a:t>
            </a:r>
            <a:endParaRPr lang="en-US" sz="18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pic>
        <p:nvPicPr>
          <p:cNvPr id="10" name="Picture 9" descr="data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2"/>
          <a:stretch/>
        </p:blipFill>
        <p:spPr>
          <a:xfrm>
            <a:off x="311700" y="1929586"/>
            <a:ext cx="2590800" cy="6658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87707" y="698508"/>
            <a:ext cx="221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Monaco"/>
                <a:cs typeface="Monaco"/>
              </a:rPr>
              <a:t>cpc_free_energy.m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5254722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Simple toy model</a:t>
            </a:r>
            <a:endParaRPr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5667"/>
              </p:ext>
            </p:extLst>
          </p:nvPr>
        </p:nvGraphicFramePr>
        <p:xfrm>
          <a:off x="472430" y="1733981"/>
          <a:ext cx="8499955" cy="950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Document" r:id="rId4" imgW="5422900" imgH="609600" progId="Word.Document.12">
                  <p:embed/>
                </p:oleObj>
              </mc:Choice>
              <mc:Fallback>
                <p:oleObj name="Document" r:id="rId4" imgW="54229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430" y="1733981"/>
                        <a:ext cx="8499955" cy="950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111876"/>
              </p:ext>
            </p:extLst>
          </p:nvPr>
        </p:nvGraphicFramePr>
        <p:xfrm>
          <a:off x="484189" y="4172210"/>
          <a:ext cx="9287441" cy="841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Document" r:id="rId6" imgW="5422900" imgH="495300" progId="Word.Document.12">
                  <p:embed/>
                </p:oleObj>
              </mc:Choice>
              <mc:Fallback>
                <p:oleObj name="Document" r:id="rId6" imgW="5422900" imgH="49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4189" y="4172210"/>
                        <a:ext cx="9287441" cy="841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8694" y="1331255"/>
            <a:ext cx="3495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Define a simple model with a Gaussian likelihood:</a:t>
            </a:r>
            <a:endParaRPr lang="en-US" sz="16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694" y="2268749"/>
            <a:ext cx="2301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D = data</a:t>
            </a:r>
          </a:p>
          <a:p>
            <a:r>
              <a:rPr lang="en-US" sz="1600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μ = mean of Gaussian</a:t>
            </a:r>
          </a:p>
          <a:p>
            <a:r>
              <a:rPr lang="en-US" sz="1600" dirty="0" err="1" smtClean="0">
                <a:solidFill>
                  <a:schemeClr val="bg2"/>
                </a:solidFill>
                <a:latin typeface="Open Sans Cond Light"/>
                <a:cs typeface="Open Sans Cond Light"/>
              </a:rPr>
              <a:t>τ</a:t>
            </a:r>
            <a:r>
              <a:rPr lang="en-US" sz="1600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  = precision of Gaussian (1/σ</a:t>
            </a:r>
            <a:r>
              <a:rPr lang="en-US" sz="1600" baseline="30000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2</a:t>
            </a:r>
            <a:r>
              <a:rPr lang="en-US" sz="1600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8694" y="3099746"/>
            <a:ext cx="2143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The corresponding priors are:</a:t>
            </a:r>
            <a:endParaRPr lang="en-US" sz="16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213096"/>
              </p:ext>
            </p:extLst>
          </p:nvPr>
        </p:nvGraphicFramePr>
        <p:xfrm>
          <a:off x="476453" y="3438300"/>
          <a:ext cx="9176087" cy="790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Document" r:id="rId8" imgW="5422900" imgH="469900" progId="Word.Document.12">
                  <p:embed/>
                </p:oleObj>
              </mc:Choice>
              <mc:Fallback>
                <p:oleObj name="Document" r:id="rId8" imgW="5422900" imgH="46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6453" y="3438300"/>
                        <a:ext cx="9176087" cy="790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5351105" y="2857184"/>
            <a:ext cx="944314" cy="944314"/>
          </a:xfrm>
          <a:prstGeom prst="ellipse">
            <a:avLst/>
          </a:prstGeom>
          <a:noFill/>
          <a:ln w="28575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695D46"/>
                </a:solidFill>
                <a:latin typeface="Calibri"/>
                <a:cs typeface="Calibri"/>
              </a:rPr>
              <a:t>D</a:t>
            </a:r>
            <a:endParaRPr lang="en-US" dirty="0">
              <a:solidFill>
                <a:srgbClr val="695D46"/>
              </a:solidFill>
              <a:latin typeface="Calibri"/>
              <a:cs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035578" y="2431886"/>
            <a:ext cx="1565042" cy="1878413"/>
          </a:xfrm>
          <a:prstGeom prst="roundRect">
            <a:avLst/>
          </a:prstGeom>
          <a:noFill/>
          <a:ln w="28575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5D4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1221" y="3801498"/>
            <a:ext cx="38839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95D46"/>
                </a:solidFill>
              </a:rPr>
              <a:t>N</a:t>
            </a:r>
            <a:endParaRPr lang="en-US" dirty="0">
              <a:solidFill>
                <a:srgbClr val="695D46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78516" y="2954417"/>
            <a:ext cx="749848" cy="749848"/>
          </a:xfrm>
          <a:prstGeom prst="ellipse">
            <a:avLst/>
          </a:prstGeom>
          <a:noFill/>
          <a:ln w="28575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695D46"/>
                </a:solidFill>
                <a:latin typeface="Calibri"/>
                <a:cs typeface="Calibri"/>
              </a:rPr>
              <a:t>μ</a:t>
            </a:r>
            <a:endParaRPr lang="en-US" dirty="0">
              <a:solidFill>
                <a:srgbClr val="695D46"/>
              </a:solidFill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76108" y="1351804"/>
            <a:ext cx="749848" cy="749848"/>
          </a:xfrm>
          <a:prstGeom prst="ellipse">
            <a:avLst/>
          </a:prstGeom>
          <a:noFill/>
          <a:ln w="28575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695D46"/>
                </a:solidFill>
                <a:latin typeface="Calibri"/>
                <a:cs typeface="Calibri"/>
              </a:rPr>
              <a:t>τ</a:t>
            </a:r>
            <a:endParaRPr lang="en-US" dirty="0">
              <a:solidFill>
                <a:srgbClr val="695D46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64672" y="304534"/>
            <a:ext cx="56369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95D46"/>
                </a:solidFill>
              </a:rPr>
              <a:t>a</a:t>
            </a:r>
            <a:r>
              <a:rPr lang="en-US" baseline="-25000" dirty="0" smtClean="0">
                <a:solidFill>
                  <a:srgbClr val="695D46"/>
                </a:solidFill>
              </a:rPr>
              <a:t>0</a:t>
            </a:r>
            <a:endParaRPr lang="en-US" dirty="0">
              <a:solidFill>
                <a:srgbClr val="695D4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59200" y="1502881"/>
            <a:ext cx="56369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95D46"/>
                </a:solidFill>
              </a:rPr>
              <a:t>b</a:t>
            </a:r>
            <a:r>
              <a:rPr lang="en-US" baseline="-25000" dirty="0" smtClean="0">
                <a:solidFill>
                  <a:srgbClr val="695D46"/>
                </a:solidFill>
              </a:rPr>
              <a:t>0</a:t>
            </a:r>
            <a:endParaRPr lang="en-US" dirty="0">
              <a:solidFill>
                <a:srgbClr val="695D4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86267" y="4240055"/>
            <a:ext cx="402683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95D46"/>
                </a:solidFill>
              </a:rPr>
              <a:t>τ</a:t>
            </a:r>
            <a:r>
              <a:rPr lang="en-US" baseline="-25000" dirty="0" smtClean="0">
                <a:solidFill>
                  <a:srgbClr val="695D46"/>
                </a:solidFill>
              </a:rPr>
              <a:t>0</a:t>
            </a:r>
            <a:endParaRPr lang="en-US" dirty="0">
              <a:solidFill>
                <a:srgbClr val="695D46"/>
              </a:solidFill>
            </a:endParaRPr>
          </a:p>
        </p:txBody>
      </p:sp>
      <p:cxnSp>
        <p:nvCxnSpPr>
          <p:cNvPr id="21" name="Straight Connector 20"/>
          <p:cNvCxnSpPr>
            <a:stCxn id="17" idx="0"/>
            <a:endCxn id="23" idx="4"/>
          </p:cNvCxnSpPr>
          <p:nvPr/>
        </p:nvCxnSpPr>
        <p:spPr>
          <a:xfrm flipV="1">
            <a:off x="7151032" y="750053"/>
            <a:ext cx="2408" cy="601751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6"/>
          </p:cNvCxnSpPr>
          <p:nvPr/>
        </p:nvCxnSpPr>
        <p:spPr>
          <a:xfrm>
            <a:off x="7525956" y="1726728"/>
            <a:ext cx="585445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121678" y="686530"/>
            <a:ext cx="63523" cy="63523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5D46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95677" y="1687547"/>
            <a:ext cx="63523" cy="63523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5D46"/>
              </a:solidFill>
            </a:endParaRPr>
          </a:p>
        </p:txBody>
      </p:sp>
      <p:cxnSp>
        <p:nvCxnSpPr>
          <p:cNvPr id="25" name="Straight Arrow Connector 24"/>
          <p:cNvCxnSpPr>
            <a:stCxn id="16" idx="2"/>
            <a:endCxn id="13" idx="6"/>
          </p:cNvCxnSpPr>
          <p:nvPr/>
        </p:nvCxnSpPr>
        <p:spPr>
          <a:xfrm flipH="1">
            <a:off x="6295419" y="3329341"/>
            <a:ext cx="483097" cy="0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4"/>
            <a:endCxn id="16" idx="0"/>
          </p:cNvCxnSpPr>
          <p:nvPr/>
        </p:nvCxnSpPr>
        <p:spPr>
          <a:xfrm>
            <a:off x="7151032" y="2101652"/>
            <a:ext cx="2408" cy="8527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3"/>
            <a:endCxn id="13" idx="0"/>
          </p:cNvCxnSpPr>
          <p:nvPr/>
        </p:nvCxnSpPr>
        <p:spPr>
          <a:xfrm flipH="1">
            <a:off x="5823262" y="1991839"/>
            <a:ext cx="1062659" cy="86534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525956" y="3329341"/>
            <a:ext cx="585445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8088051" y="3297579"/>
            <a:ext cx="63523" cy="63523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5D46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59200" y="3144675"/>
            <a:ext cx="46081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95D46"/>
                </a:solidFill>
              </a:rPr>
              <a:t>μ</a:t>
            </a:r>
            <a:r>
              <a:rPr lang="en-US" baseline="-25000" dirty="0" smtClean="0">
                <a:solidFill>
                  <a:srgbClr val="695D46"/>
                </a:solidFill>
              </a:rPr>
              <a:t>0</a:t>
            </a:r>
            <a:endParaRPr lang="en-US" dirty="0">
              <a:solidFill>
                <a:srgbClr val="695D46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116107" y="3704265"/>
            <a:ext cx="63523" cy="644145"/>
            <a:chOff x="7494962" y="4516300"/>
            <a:chExt cx="63523" cy="644145"/>
          </a:xfrm>
          <a:effectLst/>
        </p:grpSpPr>
        <p:sp>
          <p:nvSpPr>
            <p:cNvPr id="32" name="Oval 31"/>
            <p:cNvSpPr/>
            <p:nvPr/>
          </p:nvSpPr>
          <p:spPr>
            <a:xfrm>
              <a:off x="7494962" y="5096922"/>
              <a:ext cx="63523" cy="635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95D46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7528364" y="4516300"/>
              <a:ext cx="2408" cy="601751"/>
            </a:xfrm>
            <a:prstGeom prst="line">
              <a:avLst/>
            </a:prstGeom>
            <a:ln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869662" y="-987834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342223" y="705083"/>
            <a:ext cx="1786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Monaco"/>
                <a:cs typeface="Monaco"/>
              </a:rPr>
              <a:t>free_energy.m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396368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Free energy functional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6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As we saw before, the free energy functional is composed of the expectation of the log likelihood under the approximate posterior</a:t>
            </a:r>
            <a:endParaRPr lang="en-US" sz="1600" dirty="0">
              <a:solidFill>
                <a:srgbClr val="695D46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97671"/>
              </p:ext>
            </p:extLst>
          </p:nvPr>
        </p:nvGraphicFramePr>
        <p:xfrm>
          <a:off x="505631" y="2899636"/>
          <a:ext cx="9473972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Document" r:id="rId4" imgW="6883400" imgH="723900" progId="Word.Document.12">
                  <p:embed/>
                </p:oleObj>
              </mc:Choice>
              <mc:Fallback>
                <p:oleObj name="Document" r:id="rId4" imgW="6883400" imgH="723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5631" y="2899636"/>
                        <a:ext cx="9473972" cy="99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610096"/>
              </p:ext>
            </p:extLst>
          </p:nvPr>
        </p:nvGraphicFramePr>
        <p:xfrm>
          <a:off x="276273" y="2297223"/>
          <a:ext cx="7504987" cy="682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Document" r:id="rId6" imgW="5422900" imgH="495300" progId="Word.Document.12">
                  <p:embed/>
                </p:oleObj>
              </mc:Choice>
              <mc:Fallback>
                <p:oleObj name="Document" r:id="rId6" imgW="5422900" imgH="49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6273" y="2297223"/>
                        <a:ext cx="7504987" cy="682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hape 105"/>
          <p:cNvSpPr txBox="1">
            <a:spLocks/>
          </p:cNvSpPr>
          <p:nvPr/>
        </p:nvSpPr>
        <p:spPr>
          <a:xfrm>
            <a:off x="1314240" y="3440815"/>
            <a:ext cx="767081" cy="55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Term 1</a:t>
            </a:r>
            <a:endParaRPr lang="en-US" sz="1800" dirty="0"/>
          </a:p>
        </p:txBody>
      </p:sp>
      <p:sp>
        <p:nvSpPr>
          <p:cNvPr id="7" name="Shape 105"/>
          <p:cNvSpPr txBox="1">
            <a:spLocks/>
          </p:cNvSpPr>
          <p:nvPr/>
        </p:nvSpPr>
        <p:spPr>
          <a:xfrm>
            <a:off x="3125109" y="3431516"/>
            <a:ext cx="767081" cy="55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Term 2</a:t>
            </a:r>
            <a:endParaRPr lang="en-US" sz="1800" dirty="0"/>
          </a:p>
        </p:txBody>
      </p:sp>
      <p:sp>
        <p:nvSpPr>
          <p:cNvPr id="8" name="Shape 105"/>
          <p:cNvSpPr txBox="1">
            <a:spLocks/>
          </p:cNvSpPr>
          <p:nvPr/>
        </p:nvSpPr>
        <p:spPr>
          <a:xfrm>
            <a:off x="4853664" y="3431516"/>
            <a:ext cx="767081" cy="55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Term 3</a:t>
            </a:r>
            <a:endParaRPr lang="en-US" sz="1800" dirty="0"/>
          </a:p>
        </p:txBody>
      </p:sp>
      <p:sp>
        <p:nvSpPr>
          <p:cNvPr id="9" name="Shape 105"/>
          <p:cNvSpPr txBox="1">
            <a:spLocks/>
          </p:cNvSpPr>
          <p:nvPr/>
        </p:nvSpPr>
        <p:spPr>
          <a:xfrm>
            <a:off x="6570460" y="3431516"/>
            <a:ext cx="767081" cy="55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Term 4</a:t>
            </a:r>
            <a:endParaRPr lang="en-US" sz="1800" dirty="0"/>
          </a:p>
        </p:txBody>
      </p:sp>
      <p:sp>
        <p:nvSpPr>
          <p:cNvPr id="10" name="Shape 105"/>
          <p:cNvSpPr txBox="1">
            <a:spLocks/>
          </p:cNvSpPr>
          <p:nvPr/>
        </p:nvSpPr>
        <p:spPr>
          <a:xfrm>
            <a:off x="8065218" y="3431516"/>
            <a:ext cx="767081" cy="55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Term 5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4081515" y="695606"/>
            <a:ext cx="1786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Monaco"/>
                <a:cs typeface="Monaco"/>
              </a:rPr>
              <a:t>free_energy.m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5801844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Free energy </a:t>
            </a:r>
            <a:r>
              <a:rPr lang="en-US" dirty="0" smtClean="0"/>
              <a:t>terms</a:t>
            </a:r>
            <a:endParaRPr sz="18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223357"/>
              </p:ext>
            </p:extLst>
          </p:nvPr>
        </p:nvGraphicFramePr>
        <p:xfrm>
          <a:off x="1063625" y="1298096"/>
          <a:ext cx="8637974" cy="110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Document" r:id="rId4" imgW="5422900" imgH="698500" progId="Word.Document.12">
                  <p:embed/>
                </p:oleObj>
              </mc:Choice>
              <mc:Fallback>
                <p:oleObj name="Document" r:id="rId4" imgW="54229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3625" y="1298096"/>
                        <a:ext cx="8637974" cy="1104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006196"/>
              </p:ext>
            </p:extLst>
          </p:nvPr>
        </p:nvGraphicFramePr>
        <p:xfrm>
          <a:off x="1064249" y="1693633"/>
          <a:ext cx="8637974" cy="110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" name="Document" r:id="rId6" imgW="5422900" imgH="698500" progId="Word.Document.12">
                  <p:embed/>
                </p:oleObj>
              </mc:Choice>
              <mc:Fallback>
                <p:oleObj name="Document" r:id="rId6" imgW="54229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4249" y="1693633"/>
                        <a:ext cx="8637974" cy="1104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 descr="T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182"/>
            <a:ext cx="9144000" cy="487831"/>
          </a:xfrm>
          <a:prstGeom prst="rect">
            <a:avLst/>
          </a:prstGeom>
        </p:spPr>
      </p:pic>
      <p:sp>
        <p:nvSpPr>
          <p:cNvPr id="19" name="Shape 105"/>
          <p:cNvSpPr txBox="1">
            <a:spLocks/>
          </p:cNvSpPr>
          <p:nvPr/>
        </p:nvSpPr>
        <p:spPr>
          <a:xfrm>
            <a:off x="423318" y="1298047"/>
            <a:ext cx="1499633" cy="55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Term 1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>
          <a:xfrm>
            <a:off x="194111" y="2585805"/>
            <a:ext cx="211660" cy="3175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814266"/>
              </p:ext>
            </p:extLst>
          </p:nvPr>
        </p:nvGraphicFramePr>
        <p:xfrm>
          <a:off x="1058299" y="3004837"/>
          <a:ext cx="9125361" cy="11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4" name="Document" r:id="rId9" imgW="5422900" imgH="698500" progId="Word.Document.12">
                  <p:embed/>
                </p:oleObj>
              </mc:Choice>
              <mc:Fallback>
                <p:oleObj name="Document" r:id="rId9" imgW="54229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58299" y="3004837"/>
                        <a:ext cx="9125361" cy="116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263790"/>
              </p:ext>
            </p:extLst>
          </p:nvPr>
        </p:nvGraphicFramePr>
        <p:xfrm>
          <a:off x="1058299" y="3611788"/>
          <a:ext cx="9125361" cy="11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name="Document" r:id="rId11" imgW="5422900" imgH="698500" progId="Word.Document.12">
                  <p:embed/>
                </p:oleObj>
              </mc:Choice>
              <mc:Fallback>
                <p:oleObj name="Document" r:id="rId11" imgW="54229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8299" y="3611788"/>
                        <a:ext cx="9125361" cy="116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 descr="T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1" y="4171699"/>
            <a:ext cx="2971800" cy="533400"/>
          </a:xfrm>
          <a:prstGeom prst="rect">
            <a:avLst/>
          </a:prstGeom>
        </p:spPr>
      </p:pic>
      <p:sp>
        <p:nvSpPr>
          <p:cNvPr id="26" name="Shape 105"/>
          <p:cNvSpPr txBox="1">
            <a:spLocks/>
          </p:cNvSpPr>
          <p:nvPr/>
        </p:nvSpPr>
        <p:spPr>
          <a:xfrm>
            <a:off x="423318" y="3021509"/>
            <a:ext cx="1499633" cy="55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Term 2</a:t>
            </a:r>
            <a:endParaRPr lang="en-US" sz="1800" dirty="0"/>
          </a:p>
        </p:txBody>
      </p:sp>
      <p:sp>
        <p:nvSpPr>
          <p:cNvPr id="27" name="Rectangle 26"/>
          <p:cNvSpPr/>
          <p:nvPr/>
        </p:nvSpPr>
        <p:spPr>
          <a:xfrm>
            <a:off x="934052" y="4437843"/>
            <a:ext cx="211660" cy="3175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80826" y="710673"/>
            <a:ext cx="1786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Monaco"/>
                <a:cs typeface="Monaco"/>
              </a:rPr>
              <a:t>free_energy.m</a:t>
            </a:r>
            <a:endParaRPr lang="en-US" dirty="0">
              <a:latin typeface="Monaco"/>
              <a:cs typeface="Monac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2480" y="1388359"/>
            <a:ext cx="388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Expectation of log likelihood under approximate posterior</a:t>
            </a:r>
            <a:endParaRPr lang="en-US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5506" y="3111807"/>
            <a:ext cx="388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Entropy of approximate posterior over the mean.</a:t>
            </a:r>
            <a:endParaRPr lang="en-US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146583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Free energy terms continued</a:t>
            </a:r>
            <a:endParaRPr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971138"/>
              </p:ext>
            </p:extLst>
          </p:nvPr>
        </p:nvGraphicFramePr>
        <p:xfrm>
          <a:off x="1128856" y="1244711"/>
          <a:ext cx="8454632" cy="1081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8" name="Document" r:id="rId4" imgW="5422900" imgH="698500" progId="Word.Document.12">
                  <p:embed/>
                </p:oleObj>
              </mc:Choice>
              <mc:Fallback>
                <p:oleObj name="Document" r:id="rId4" imgW="54229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8856" y="1244711"/>
                        <a:ext cx="8454632" cy="1081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064977"/>
              </p:ext>
            </p:extLst>
          </p:nvPr>
        </p:nvGraphicFramePr>
        <p:xfrm>
          <a:off x="1128856" y="1806242"/>
          <a:ext cx="8454632" cy="1081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9" name="Document" r:id="rId6" imgW="5422900" imgH="698500" progId="Word.Document.12">
                  <p:embed/>
                </p:oleObj>
              </mc:Choice>
              <mc:Fallback>
                <p:oleObj name="Document" r:id="rId6" imgW="54229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28856" y="1806242"/>
                        <a:ext cx="8454632" cy="1081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T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3" y="2325808"/>
            <a:ext cx="5486400" cy="533400"/>
          </a:xfrm>
          <a:prstGeom prst="rect">
            <a:avLst/>
          </a:prstGeom>
        </p:spPr>
      </p:pic>
      <p:sp>
        <p:nvSpPr>
          <p:cNvPr id="20" name="Shape 105"/>
          <p:cNvSpPr txBox="1">
            <a:spLocks/>
          </p:cNvSpPr>
          <p:nvPr/>
        </p:nvSpPr>
        <p:spPr>
          <a:xfrm>
            <a:off x="437831" y="1279991"/>
            <a:ext cx="1499633" cy="55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Term 3</a:t>
            </a:r>
            <a:endParaRPr lang="en-US" sz="18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687685"/>
              </p:ext>
            </p:extLst>
          </p:nvPr>
        </p:nvGraphicFramePr>
        <p:xfrm>
          <a:off x="1109809" y="3009804"/>
          <a:ext cx="8144101" cy="1041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0" name="Document" r:id="rId9" imgW="5422900" imgH="698500" progId="Word.Document.12">
                  <p:embed/>
                </p:oleObj>
              </mc:Choice>
              <mc:Fallback>
                <p:oleObj name="Document" r:id="rId9" imgW="54229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9809" y="3009804"/>
                        <a:ext cx="8144101" cy="1041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229725"/>
              </p:ext>
            </p:extLst>
          </p:nvPr>
        </p:nvGraphicFramePr>
        <p:xfrm>
          <a:off x="1109185" y="3685979"/>
          <a:ext cx="814546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" name="Document" r:id="rId11" imgW="5422900" imgH="558800" progId="Word.Document.12">
                  <p:embed/>
                </p:oleObj>
              </mc:Choice>
              <mc:Fallback>
                <p:oleObj name="Document" r:id="rId11" imgW="54229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09185" y="3685979"/>
                        <a:ext cx="8145463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 descr="T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94" y="4209247"/>
            <a:ext cx="9144000" cy="440557"/>
          </a:xfrm>
          <a:prstGeom prst="rect">
            <a:avLst/>
          </a:prstGeom>
        </p:spPr>
      </p:pic>
      <p:sp>
        <p:nvSpPr>
          <p:cNvPr id="30" name="Shape 105"/>
          <p:cNvSpPr txBox="1">
            <a:spLocks/>
          </p:cNvSpPr>
          <p:nvPr/>
        </p:nvSpPr>
        <p:spPr>
          <a:xfrm>
            <a:off x="468878" y="3009804"/>
            <a:ext cx="1499633" cy="55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Term 4</a:t>
            </a:r>
            <a:endParaRPr lang="en-US" sz="1800" dirty="0"/>
          </a:p>
        </p:txBody>
      </p:sp>
      <p:sp>
        <p:nvSpPr>
          <p:cNvPr id="31" name="Rectangle 30"/>
          <p:cNvSpPr/>
          <p:nvPr/>
        </p:nvSpPr>
        <p:spPr>
          <a:xfrm>
            <a:off x="136648" y="4406110"/>
            <a:ext cx="211660" cy="3175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16949" y="2553450"/>
            <a:ext cx="211660" cy="3175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39848" y="3040403"/>
            <a:ext cx="388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Expectation of prior on the mean over approximate posterior.</a:t>
            </a:r>
            <a:endParaRPr lang="en-US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39848" y="1393031"/>
            <a:ext cx="388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Entropy of approximate posterior over the precision.</a:t>
            </a:r>
            <a:endParaRPr lang="en-US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8981" y="705083"/>
            <a:ext cx="1786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Monaco"/>
                <a:cs typeface="Monaco"/>
              </a:rPr>
              <a:t>free_energy.m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6178972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Free energy terms</a:t>
            </a:r>
            <a:endParaRPr dirty="0"/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566789"/>
              </p:ext>
            </p:extLst>
          </p:nvPr>
        </p:nvGraphicFramePr>
        <p:xfrm>
          <a:off x="958954" y="1352948"/>
          <a:ext cx="8432800" cy="107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Document" r:id="rId4" imgW="5422900" imgH="698500" progId="Word.Document.12">
                  <p:embed/>
                </p:oleObj>
              </mc:Choice>
              <mc:Fallback>
                <p:oleObj name="Document" r:id="rId4" imgW="54229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8954" y="1352948"/>
                        <a:ext cx="8432800" cy="1078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257148"/>
              </p:ext>
            </p:extLst>
          </p:nvPr>
        </p:nvGraphicFramePr>
        <p:xfrm>
          <a:off x="958954" y="1950901"/>
          <a:ext cx="8432800" cy="1078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Document" r:id="rId6" imgW="5422900" imgH="698500" progId="Word.Document.12">
                  <p:embed/>
                </p:oleObj>
              </mc:Choice>
              <mc:Fallback>
                <p:oleObj name="Document" r:id="rId6" imgW="54229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8954" y="1950901"/>
                        <a:ext cx="8432800" cy="1078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39" descr="T3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5824" y="2605438"/>
            <a:ext cx="7899400" cy="673100"/>
          </a:xfrm>
          <a:prstGeom prst="rect">
            <a:avLst/>
          </a:prstGeom>
        </p:spPr>
      </p:pic>
      <p:sp>
        <p:nvSpPr>
          <p:cNvPr id="41" name="Shape 105"/>
          <p:cNvSpPr txBox="1">
            <a:spLocks/>
          </p:cNvSpPr>
          <p:nvPr/>
        </p:nvSpPr>
        <p:spPr>
          <a:xfrm>
            <a:off x="334994" y="1347725"/>
            <a:ext cx="1499633" cy="55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1800" dirty="0" smtClean="0"/>
              <a:t>Term 5</a:t>
            </a:r>
            <a:endParaRPr lang="en-US" sz="1800" dirty="0"/>
          </a:p>
        </p:txBody>
      </p:sp>
      <p:sp>
        <p:nvSpPr>
          <p:cNvPr id="42" name="Rectangle 41"/>
          <p:cNvSpPr/>
          <p:nvPr/>
        </p:nvSpPr>
        <p:spPr>
          <a:xfrm>
            <a:off x="871368" y="2875202"/>
            <a:ext cx="211660" cy="3175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80631" y="1475548"/>
            <a:ext cx="388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Expectation of prior on precision over approximate posterior.</a:t>
            </a:r>
            <a:endParaRPr lang="en-US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0657" y="724037"/>
            <a:ext cx="1786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Monaco"/>
                <a:cs typeface="Monaco"/>
              </a:rPr>
              <a:t>free_energy.m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6531134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-620047" y="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Output figures: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5" y="752462"/>
            <a:ext cx="2519996" cy="1887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42" y="752462"/>
            <a:ext cx="2520000" cy="1887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51" y="3103505"/>
            <a:ext cx="2520000" cy="1887300"/>
          </a:xfrm>
          <a:prstGeom prst="rect">
            <a:avLst/>
          </a:prstGeom>
        </p:spPr>
      </p:pic>
      <p:sp>
        <p:nvSpPr>
          <p:cNvPr id="6" name="Shape 77"/>
          <p:cNvSpPr txBox="1">
            <a:spLocks/>
          </p:cNvSpPr>
          <p:nvPr/>
        </p:nvSpPr>
        <p:spPr>
          <a:xfrm>
            <a:off x="535118" y="2377003"/>
            <a:ext cx="22256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</a:rPr>
              <a:t>Low </a:t>
            </a:r>
            <a:r>
              <a:rPr lang="en-US" dirty="0" smtClean="0">
                <a:solidFill>
                  <a:srgbClr val="FFFFFF"/>
                </a:solidFill>
                <a:latin typeface="Lucida Grande"/>
                <a:ea typeface="Lucida Grande"/>
                <a:cs typeface="Lucida Grande"/>
              </a:rPr>
              <a:t>α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hape 77"/>
          <p:cNvSpPr txBox="1">
            <a:spLocks/>
          </p:cNvSpPr>
          <p:nvPr/>
        </p:nvSpPr>
        <p:spPr>
          <a:xfrm>
            <a:off x="6357872" y="2377003"/>
            <a:ext cx="22256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</a:rPr>
              <a:t>High </a:t>
            </a:r>
            <a:r>
              <a:rPr lang="en-US" dirty="0" smtClean="0">
                <a:solidFill>
                  <a:srgbClr val="FFFFFF"/>
                </a:solidFill>
                <a:latin typeface="Lucida Grande"/>
                <a:ea typeface="Lucida Grande"/>
                <a:cs typeface="Lucida Grande"/>
              </a:rPr>
              <a:t>α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77"/>
          <p:cNvSpPr txBox="1">
            <a:spLocks/>
          </p:cNvSpPr>
          <p:nvPr/>
        </p:nvSpPr>
        <p:spPr>
          <a:xfrm>
            <a:off x="1740541" y="3543985"/>
            <a:ext cx="22256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</a:rPr>
              <a:t>-ΔF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normal_bet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51" y="752462"/>
            <a:ext cx="2520000" cy="1887301"/>
          </a:xfrm>
          <a:prstGeom prst="rect">
            <a:avLst/>
          </a:prstGeom>
        </p:spPr>
      </p:pic>
      <p:sp>
        <p:nvSpPr>
          <p:cNvPr id="10" name="Shape 77"/>
          <p:cNvSpPr txBox="1">
            <a:spLocks/>
          </p:cNvSpPr>
          <p:nvPr/>
        </p:nvSpPr>
        <p:spPr>
          <a:xfrm>
            <a:off x="3618052" y="2377003"/>
            <a:ext cx="22256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</a:rPr>
              <a:t>Normal </a:t>
            </a:r>
            <a:r>
              <a:rPr lang="en-US" dirty="0" smtClean="0">
                <a:solidFill>
                  <a:srgbClr val="FFFFFF"/>
                </a:solidFill>
                <a:latin typeface="Lucida Grande"/>
                <a:ea typeface="Lucida Grande"/>
                <a:cs typeface="Lucida Grande"/>
              </a:rPr>
              <a:t>α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7504" y="363031"/>
            <a:ext cx="221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Monaco"/>
                <a:cs typeface="Monaco"/>
              </a:rPr>
              <a:t>cpc_free_energy.m</a:t>
            </a:r>
            <a:endParaRPr lang="en-US" dirty="0">
              <a:latin typeface="Monaco"/>
              <a:cs typeface="Monaco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ed_face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74" y="1386339"/>
            <a:ext cx="1910806" cy="1910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86" y="1386339"/>
            <a:ext cx="1898039" cy="1898039"/>
          </a:xfrm>
          <a:prstGeom prst="rect">
            <a:avLst/>
          </a:prstGeom>
        </p:spPr>
      </p:pic>
      <p:pic>
        <p:nvPicPr>
          <p:cNvPr id="6" name="Picture 5" descr="fred_face-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96" y="1372577"/>
            <a:ext cx="1909251" cy="1909251"/>
          </a:xfrm>
          <a:prstGeom prst="rect">
            <a:avLst/>
          </a:prstGeom>
        </p:spPr>
      </p:pic>
      <p:pic>
        <p:nvPicPr>
          <p:cNvPr id="7" name="Picture 6" descr="fred_face-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75" y="1386339"/>
            <a:ext cx="1909251" cy="19092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364" y="3513189"/>
            <a:ext cx="78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p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0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1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  <a:endParaRPr lang="en-US" sz="24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9747" y="3258836"/>
            <a:ext cx="2356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p(h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1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 </a:t>
            </a:r>
            <a:r>
              <a:rPr lang="en-US" sz="2400" dirty="0" err="1" smtClean="0">
                <a:solidFill>
                  <a:srgbClr val="695D46"/>
                </a:solidFill>
                <a:latin typeface="Open Sans Cond Light"/>
                <a:cs typeface="Open Sans Cond Light"/>
              </a:rPr>
              <a:t>vs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 p(h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2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 </a:t>
            </a:r>
            <a:r>
              <a:rPr lang="en-US" sz="2400" dirty="0" err="1" smtClean="0">
                <a:solidFill>
                  <a:srgbClr val="695D46"/>
                </a:solidFill>
                <a:latin typeface="Open Sans Cond Light"/>
                <a:cs typeface="Open Sans Cond Light"/>
              </a:rPr>
              <a:t>vs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 p(h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3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  <a:endParaRPr lang="en-US" sz="24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62548" y="673342"/>
            <a:ext cx="1572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95D46"/>
                </a:solidFill>
                <a:latin typeface="Open Sans Cond Light"/>
                <a:cs typeface="Open Sans Cond Light"/>
              </a:rPr>
              <a:t>p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(D|h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3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)p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0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3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  <a:endParaRPr lang="en-US" sz="24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53954" y="1175991"/>
            <a:ext cx="583645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08854" y="3373410"/>
            <a:ext cx="78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p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0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2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  <a:endParaRPr lang="en-US" sz="24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7983" y="3865988"/>
            <a:ext cx="78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p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0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3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  <a:endParaRPr lang="en-US" sz="24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98419" y="220409"/>
            <a:ext cx="161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95D46"/>
                </a:solidFill>
                <a:latin typeface="Open Sans Cond Light"/>
                <a:cs typeface="Open Sans Cond Light"/>
              </a:rPr>
              <a:t>p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(D|h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1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)p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0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1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  <a:endParaRPr lang="en-US" sz="24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2412" y="102810"/>
            <a:ext cx="1572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95D46"/>
                </a:solidFill>
                <a:latin typeface="Open Sans Cond Light"/>
                <a:cs typeface="Open Sans Cond Light"/>
              </a:rPr>
              <a:t>p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(D|h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2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)p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0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2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  <a:endParaRPr lang="en-US" sz="24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cxnSp>
        <p:nvCxnSpPr>
          <p:cNvPr id="29" name="Straight Arrow Connector 28"/>
          <p:cNvCxnSpPr>
            <a:stCxn id="8" idx="2"/>
            <a:endCxn id="30" idx="0"/>
          </p:cNvCxnSpPr>
          <p:nvPr/>
        </p:nvCxnSpPr>
        <p:spPr>
          <a:xfrm>
            <a:off x="7778090" y="3720501"/>
            <a:ext cx="18048" cy="80707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45396" y="4527573"/>
            <a:ext cx="70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p(h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2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  <a:endParaRPr lang="en-US" sz="24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44144" y="3938259"/>
            <a:ext cx="2111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maximize negative  </a:t>
            </a:r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free energy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98419" y="3295590"/>
            <a:ext cx="1529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p(h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1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 </a:t>
            </a:r>
            <a:r>
              <a:rPr lang="en-US" sz="2400" dirty="0" err="1" smtClean="0">
                <a:solidFill>
                  <a:srgbClr val="695D46"/>
                </a:solidFill>
                <a:latin typeface="Open Sans Cond Light"/>
                <a:cs typeface="Open Sans Cond Light"/>
              </a:rPr>
              <a:t>vs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 p(h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2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</a:p>
          <a:p>
            <a:pPr algn="ctr"/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 </a:t>
            </a:r>
            <a:r>
              <a:rPr lang="en-US" sz="2400" dirty="0" err="1" smtClean="0">
                <a:solidFill>
                  <a:srgbClr val="695D46"/>
                </a:solidFill>
                <a:latin typeface="Open Sans Cond Light"/>
                <a:cs typeface="Open Sans Cond Light"/>
              </a:rPr>
              <a:t>vs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 p(h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3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  <a:endParaRPr lang="en-US" sz="24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05915" y="3295590"/>
            <a:ext cx="1529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p(h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1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 </a:t>
            </a:r>
            <a:r>
              <a:rPr lang="en-US" sz="2400" dirty="0" err="1" smtClean="0">
                <a:solidFill>
                  <a:srgbClr val="695D46"/>
                </a:solidFill>
                <a:latin typeface="Open Sans Cond Light"/>
                <a:cs typeface="Open Sans Cond Light"/>
              </a:rPr>
              <a:t>vs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 p(h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2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 </a:t>
            </a:r>
          </a:p>
          <a:p>
            <a:pPr algn="ctr"/>
            <a:r>
              <a:rPr lang="en-US" sz="2400" dirty="0" err="1" smtClean="0">
                <a:solidFill>
                  <a:srgbClr val="695D46"/>
                </a:solidFill>
                <a:latin typeface="Open Sans Cond Light"/>
                <a:cs typeface="Open Sans Cond Light"/>
              </a:rPr>
              <a:t>vs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 p(h</a:t>
            </a:r>
            <a:r>
              <a:rPr lang="en-US" sz="2400" baseline="-250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3</a:t>
            </a:r>
            <a:r>
              <a:rPr lang="en-US" sz="2400" dirty="0" smtClean="0">
                <a:solidFill>
                  <a:srgbClr val="695D46"/>
                </a:solidFill>
                <a:latin typeface="Open Sans Cond Light"/>
                <a:cs typeface="Open Sans Cond Light"/>
              </a:rPr>
              <a:t>)</a:t>
            </a:r>
            <a:endParaRPr lang="en-US" sz="2400" dirty="0">
              <a:solidFill>
                <a:srgbClr val="695D46"/>
              </a:solidFill>
              <a:latin typeface="Open Sans Cond Light"/>
              <a:cs typeface="Open Sans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09627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23" grpId="0"/>
      <p:bldP spid="24" grpId="0"/>
      <p:bldP spid="25" grpId="0"/>
      <p:bldP spid="26" grpId="0"/>
      <p:bldP spid="30" grpId="1"/>
      <p:bldP spid="31" grpId="0" animBg="1"/>
      <p:bldP spid="35" grpId="1"/>
      <p:bldP spid="3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136964"/>
            <a:ext cx="8520599" cy="3604719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Link </a:t>
            </a:r>
            <a:r>
              <a:rPr lang="en-US" dirty="0"/>
              <a:t>to code: </a:t>
            </a:r>
            <a:r>
              <a:rPr lang="en-US" dirty="0">
                <a:hlinkClick r:id="rId3"/>
              </a:rPr>
              <a:t>https://github.com/saeepaliwal/</a:t>
            </a:r>
            <a:r>
              <a:rPr lang="en-US" dirty="0" smtClean="0">
                <a:hlinkClick r:id="rId3"/>
              </a:rPr>
              <a:t>CPC_FreeEnergy.git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Email me with questions/interest: </a:t>
            </a:r>
            <a:r>
              <a:rPr lang="en-US" dirty="0" smtClean="0">
                <a:hlinkClick r:id="rId4"/>
              </a:rPr>
              <a:t>paliwal@biomed.ee.ethz.ch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Questions?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Questions? Links:</a:t>
            </a:r>
            <a:endParaRPr lang="en" dirty="0"/>
          </a:p>
        </p:txBody>
      </p:sp>
      <p:pic>
        <p:nvPicPr>
          <p:cNvPr id="2" name="Picture 1" descr="qrcode.327688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99" y="271648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111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1950297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Thank you!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699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4400" dirty="0" smtClean="0"/>
              <a:t>Bounded rationality in Perception</a:t>
            </a:r>
            <a:endParaRPr lang="en" sz="4400" dirty="0"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A practical session </a:t>
            </a:r>
            <a:r>
              <a:rPr lang="en-US" dirty="0" smtClean="0"/>
              <a:t>on </a:t>
            </a:r>
            <a:r>
              <a:rPr lang="en" dirty="0" smtClean="0"/>
              <a:t>impracticality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real-world decision maker</a:t>
            </a:r>
            <a:endParaRPr lang="en" dirty="0"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Limited resources for optimization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Model uncertainty</a:t>
            </a:r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real-world perceiver</a:t>
            </a:r>
            <a:endParaRPr lang="en" dirty="0"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dirty="0"/>
              <a:t>j</a:t>
            </a:r>
            <a:r>
              <a:rPr lang="en-US" dirty="0" smtClean="0"/>
              <a:t>umps to conclusions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s susceptible to illusory pattern perception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 marL="285750" indent="-285750">
              <a:spcBef>
                <a:spcPts val="0"/>
              </a:spcBef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verfits/exhibits irrational primacy</a:t>
            </a:r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pic>
        <p:nvPicPr>
          <p:cNvPr id="2" name="Picture 1" descr="fac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6714" r="254" b="-3376"/>
          <a:stretch/>
        </p:blipFill>
        <p:spPr>
          <a:xfrm>
            <a:off x="4124638" y="1266326"/>
            <a:ext cx="4816275" cy="26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715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392" y="66336"/>
            <a:ext cx="3914456" cy="50392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330415" y="691079"/>
            <a:ext cx="4351527" cy="18518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800" dirty="0" smtClean="0"/>
              <a:t>Free energy functional, bounded rational decision making: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>
                <a:latin typeface="Cambria"/>
                <a:ea typeface="ＭＳ 明朝"/>
                <a:cs typeface="Times New Roman"/>
              </a:rPr>
              <a:t> </a:t>
            </a:r>
          </a:p>
          <a:p>
            <a:endParaRPr lang="fr-FR" sz="1800" dirty="0"/>
          </a:p>
          <a:p>
            <a:pPr>
              <a:spcBef>
                <a:spcPts val="0"/>
              </a:spcBef>
              <a:buNone/>
            </a:pPr>
            <a:endParaRPr lang="en-US" sz="1800" dirty="0" smtClean="0"/>
          </a:p>
          <a:p>
            <a:pPr>
              <a:spcBef>
                <a:spcPts val="0"/>
              </a:spcBef>
              <a:buNone/>
            </a:pPr>
            <a:endParaRPr lang="en-US" sz="1800" dirty="0" smtClean="0"/>
          </a:p>
          <a:p>
            <a:pPr>
              <a:spcBef>
                <a:spcPts val="0"/>
              </a:spcBef>
              <a:buNone/>
            </a:pPr>
            <a:endParaRPr lang="en-US" sz="1800" dirty="0" smtClean="0"/>
          </a:p>
          <a:p>
            <a:pPr>
              <a:spcBef>
                <a:spcPts val="0"/>
              </a:spcBef>
              <a:buNone/>
            </a:pPr>
            <a:endParaRPr lang="en-US" sz="1800" dirty="0"/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1213197" y="1579683"/>
            <a:ext cx="1469105" cy="15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24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7200" dirty="0" smtClean="0">
                <a:solidFill>
                  <a:srgbClr val="FFFFFF"/>
                </a:solidFill>
              </a:rPr>
              <a:t>-ΔF</a:t>
            </a:r>
            <a:endParaRPr lang="en-US" sz="7200" dirty="0">
              <a:solidFill>
                <a:srgbClr val="FFFF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038014"/>
              </p:ext>
            </p:extLst>
          </p:nvPr>
        </p:nvGraphicFramePr>
        <p:xfrm>
          <a:off x="4479925" y="1666001"/>
          <a:ext cx="5270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Document" r:id="rId4" imgW="5270500" imgH="571500" progId="Word.Document.12">
                  <p:embed/>
                </p:oleObj>
              </mc:Choice>
              <mc:Fallback>
                <p:oleObj name="Document" r:id="rId4" imgW="5270500" imgH="57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9925" y="1666001"/>
                        <a:ext cx="52705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hape 111"/>
          <p:cNvSpPr txBox="1">
            <a:spLocks noGrp="1"/>
          </p:cNvSpPr>
          <p:nvPr>
            <p:ph type="title"/>
          </p:nvPr>
        </p:nvSpPr>
        <p:spPr>
          <a:xfrm>
            <a:off x="4330415" y="49107"/>
            <a:ext cx="4351527" cy="75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Bounded rational decision-making</a:t>
            </a:r>
            <a:endParaRPr dirty="0"/>
          </a:p>
        </p:txBody>
      </p:sp>
      <p:sp>
        <p:nvSpPr>
          <p:cNvPr id="10" name="Shape 111"/>
          <p:cNvSpPr txBox="1">
            <a:spLocks/>
          </p:cNvSpPr>
          <p:nvPr/>
        </p:nvSpPr>
        <p:spPr>
          <a:xfrm>
            <a:off x="4330415" y="2631031"/>
            <a:ext cx="4351527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24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 smtClean="0"/>
              <a:t>Bounded rational </a:t>
            </a:r>
            <a:r>
              <a:rPr lang="en-US" dirty="0" smtClean="0"/>
              <a:t>perception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458934"/>
              </p:ext>
            </p:extLst>
          </p:nvPr>
        </p:nvGraphicFramePr>
        <p:xfrm>
          <a:off x="4479925" y="3983200"/>
          <a:ext cx="5270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Document" r:id="rId6" imgW="5270500" imgH="571500" progId="Word.Document.12">
                  <p:embed/>
                </p:oleObj>
              </mc:Choice>
              <mc:Fallback>
                <p:oleObj name="Document" r:id="rId6" imgW="5270500" imgH="57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9925" y="3983200"/>
                        <a:ext cx="52705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hape 111"/>
          <p:cNvSpPr txBox="1">
            <a:spLocks/>
          </p:cNvSpPr>
          <p:nvPr/>
        </p:nvSpPr>
        <p:spPr>
          <a:xfrm>
            <a:off x="5247652" y="1192644"/>
            <a:ext cx="1036330" cy="401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24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sz="1400" dirty="0" smtClean="0"/>
              <a:t>Approximate posterior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810077" y="1429776"/>
            <a:ext cx="0" cy="35357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hape 111"/>
          <p:cNvSpPr txBox="1">
            <a:spLocks/>
          </p:cNvSpPr>
          <p:nvPr/>
        </p:nvSpPr>
        <p:spPr>
          <a:xfrm>
            <a:off x="5607819" y="2247061"/>
            <a:ext cx="998419" cy="401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24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sz="1400" dirty="0" smtClean="0"/>
              <a:t>Utility </a:t>
            </a:r>
          </a:p>
          <a:p>
            <a:pPr algn="ctr"/>
            <a:r>
              <a:rPr lang="en-US" sz="1400" dirty="0" smtClean="0"/>
              <a:t>function</a:t>
            </a:r>
            <a:endParaRPr lang="en-US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084942" y="1934974"/>
            <a:ext cx="0" cy="2084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hape 111"/>
          <p:cNvSpPr txBox="1">
            <a:spLocks/>
          </p:cNvSpPr>
          <p:nvPr/>
        </p:nvSpPr>
        <p:spPr>
          <a:xfrm>
            <a:off x="7228574" y="2152294"/>
            <a:ext cx="998419" cy="401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24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sz="1400" dirty="0" smtClean="0"/>
              <a:t>Prior</a:t>
            </a:r>
            <a:endParaRPr lang="en-US" sz="14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705698" y="2066425"/>
            <a:ext cx="0" cy="2084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hape 111"/>
          <p:cNvSpPr txBox="1">
            <a:spLocks/>
          </p:cNvSpPr>
          <p:nvPr/>
        </p:nvSpPr>
        <p:spPr>
          <a:xfrm>
            <a:off x="7304398" y="4483835"/>
            <a:ext cx="998419" cy="401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24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sz="1400" dirty="0" smtClean="0"/>
              <a:t>Prior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7781522" y="4409726"/>
            <a:ext cx="0" cy="2084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hape 111"/>
          <p:cNvSpPr txBox="1">
            <a:spLocks/>
          </p:cNvSpPr>
          <p:nvPr/>
        </p:nvSpPr>
        <p:spPr>
          <a:xfrm>
            <a:off x="7418135" y="3345111"/>
            <a:ext cx="1036330" cy="401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24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sz="1400" dirty="0" smtClean="0"/>
              <a:t>Approximate posterior</a:t>
            </a:r>
            <a:endParaRPr lang="en-US" sz="14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781522" y="3629628"/>
            <a:ext cx="0" cy="35357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hape 111"/>
          <p:cNvSpPr txBox="1">
            <a:spLocks/>
          </p:cNvSpPr>
          <p:nvPr/>
        </p:nvSpPr>
        <p:spPr>
          <a:xfrm>
            <a:off x="5645731" y="4554700"/>
            <a:ext cx="998419" cy="401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24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en-US" sz="1400" dirty="0" smtClean="0"/>
              <a:t>Log likelihood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122854" y="4254373"/>
            <a:ext cx="0" cy="2084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30415" y="3278966"/>
            <a:ext cx="435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695D46"/>
                </a:solidFill>
                <a:latin typeface="Open Sans Cond Light"/>
                <a:cs typeface="Open Sans Cond Light"/>
              </a:rPr>
              <a:t>Free energy, bounded rational inference: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2625" y="2560471"/>
            <a:ext cx="811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PT Sans Narrow"/>
                <a:cs typeface="PT Sans Narrow"/>
              </a:rPr>
              <a:t>Bound</a:t>
            </a:r>
            <a:endParaRPr lang="en-US" b="1" dirty="0">
              <a:solidFill>
                <a:schemeClr val="accent1"/>
              </a:solidFill>
              <a:latin typeface="PT Sans Narrow"/>
              <a:cs typeface="PT Sans Narrow"/>
            </a:endParaRPr>
          </a:p>
        </p:txBody>
      </p:sp>
      <p:cxnSp>
        <p:nvCxnSpPr>
          <p:cNvPr id="34" name="Straight Arrow Connector 33"/>
          <p:cNvCxnSpPr>
            <a:stCxn id="20" idx="1"/>
          </p:cNvCxnSpPr>
          <p:nvPr/>
        </p:nvCxnSpPr>
        <p:spPr>
          <a:xfrm flipH="1">
            <a:off x="6644150" y="2714360"/>
            <a:ext cx="178475" cy="126884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1"/>
          </p:cNvCxnSpPr>
          <p:nvPr/>
        </p:nvCxnSpPr>
        <p:spPr>
          <a:xfrm flipH="1" flipV="1">
            <a:off x="6479144" y="2066425"/>
            <a:ext cx="343481" cy="64793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5" grpId="0"/>
      <p:bldP spid="27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136964"/>
            <a:ext cx="8520599" cy="3604719"/>
          </a:xfrm>
        </p:spPr>
        <p:txBody>
          <a:bodyPr/>
          <a:lstStyle/>
          <a:p>
            <a:r>
              <a:rPr lang="en-US" dirty="0" smtClean="0"/>
              <a:t>Currently, Bayesian inference relies on the prior to capture impractical or irregular perception.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  Malformed prior (incorrect mean, high precision)           Appropriate prior (reasonable mean, variance)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Vanilla Bayesian inference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0" y="1870232"/>
            <a:ext cx="3214046" cy="2407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95" y="1870232"/>
            <a:ext cx="3214046" cy="24070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2325" y="1905441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Prior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7382" y="1917874"/>
            <a:ext cx="1173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Open Sans Cond Light"/>
                <a:cs typeface="Open Sans Cond Light"/>
              </a:rPr>
              <a:t>Underlying density</a:t>
            </a:r>
            <a:endParaRPr lang="en-US" dirty="0">
              <a:solidFill>
                <a:srgbClr val="FF6600"/>
              </a:solidFill>
              <a:latin typeface="Open Sans Cond Light"/>
              <a:cs typeface="Open Sans Cond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1480" y="3291302"/>
            <a:ext cx="136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Variational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approximation</a:t>
            </a:r>
            <a:endParaRPr lang="en-US" dirty="0">
              <a:solidFill>
                <a:srgbClr val="0000FF"/>
              </a:solidFill>
              <a:latin typeface="Open Sans Cond Light"/>
              <a:cs typeface="Open Sans Cond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89811" y="3225402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Prior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8089" y="1931607"/>
            <a:ext cx="1173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Open Sans Cond Light"/>
                <a:cs typeface="Open Sans Cond Light"/>
              </a:rPr>
              <a:t>Underlying density</a:t>
            </a:r>
            <a:endParaRPr lang="en-US" dirty="0">
              <a:solidFill>
                <a:srgbClr val="FF6600"/>
              </a:solidFill>
              <a:latin typeface="Open Sans Cond Light"/>
              <a:cs typeface="Open Sans Cond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8550" y="3293998"/>
            <a:ext cx="136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Variational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approximation</a:t>
            </a:r>
            <a:endParaRPr lang="en-US" dirty="0">
              <a:solidFill>
                <a:srgbClr val="0000FF"/>
              </a:solidFill>
              <a:latin typeface="Open Sans Cond Light"/>
              <a:cs typeface="Open Sans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66491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953765" y="2330320"/>
            <a:ext cx="3767801" cy="69309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Two dials on perception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657263" y="2027641"/>
            <a:ext cx="1834154" cy="1375223"/>
            <a:chOff x="261679" y="2027641"/>
            <a:chExt cx="1834154" cy="1375223"/>
          </a:xfrm>
        </p:grpSpPr>
        <p:pic>
          <p:nvPicPr>
            <p:cNvPr id="5" name="Picture 4" descr="mu_distr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79" y="2027641"/>
              <a:ext cx="1834154" cy="137522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61679" y="2027641"/>
              <a:ext cx="1834154" cy="1375223"/>
            </a:xfrm>
            <a:prstGeom prst="rect">
              <a:avLst/>
            </a:prstGeom>
            <a:noFill/>
            <a:ln w="28575" cmpd="sng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19096" y="2811710"/>
            <a:ext cx="1834155" cy="1375223"/>
            <a:chOff x="1923512" y="2811710"/>
            <a:chExt cx="1834155" cy="1375223"/>
          </a:xfrm>
        </p:grpSpPr>
        <p:pic>
          <p:nvPicPr>
            <p:cNvPr id="6" name="Picture 5" descr="tau_distr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3512" y="2811710"/>
              <a:ext cx="1834155" cy="137522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923512" y="2811710"/>
              <a:ext cx="1834154" cy="1375223"/>
            </a:xfrm>
            <a:prstGeom prst="rect">
              <a:avLst/>
            </a:prstGeom>
            <a:noFill/>
            <a:ln w="28575" cmpd="sng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hape 77"/>
          <p:cNvSpPr txBox="1">
            <a:spLocks/>
          </p:cNvSpPr>
          <p:nvPr/>
        </p:nvSpPr>
        <p:spPr>
          <a:xfrm>
            <a:off x="363399" y="3402864"/>
            <a:ext cx="22256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</a:rPr>
              <a:t>priors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54453"/>
              </p:ext>
            </p:extLst>
          </p:nvPr>
        </p:nvGraphicFramePr>
        <p:xfrm>
          <a:off x="5057164" y="2451910"/>
          <a:ext cx="5270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Document" r:id="rId6" imgW="5270500" imgH="571500" progId="Word.Document.12">
                  <p:embed/>
                </p:oleObj>
              </mc:Choice>
              <mc:Fallback>
                <p:oleObj name="Document" r:id="rId6" imgW="5270500" imgH="57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57164" y="2451910"/>
                        <a:ext cx="52705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hape 77"/>
          <p:cNvSpPr txBox="1">
            <a:spLocks/>
          </p:cNvSpPr>
          <p:nvPr/>
        </p:nvSpPr>
        <p:spPr>
          <a:xfrm>
            <a:off x="6230253" y="3632434"/>
            <a:ext cx="22256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  <a:defRPr sz="3600" b="1" i="0" u="none" strike="noStrike" cap="none" baseline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  <a:rtl val="0"/>
              </a:defRPr>
            </a:lvl1pPr>
            <a:lvl2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algn="ctr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</a:rPr>
              <a:t>Index of rationality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H="1" flipV="1">
            <a:off x="7278747" y="2811710"/>
            <a:ext cx="64356" cy="820724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172238"/>
            <a:ext cx="8520599" cy="3604719"/>
          </a:xfrm>
        </p:spPr>
        <p:txBody>
          <a:bodyPr/>
          <a:lstStyle/>
          <a:p>
            <a:r>
              <a:rPr lang="en-US" dirty="0" smtClean="0"/>
              <a:t>α could also serve as a dial on rationality, where we assume that the subject has reasonable priors, but his or her ability to maximize </a:t>
            </a:r>
            <a:r>
              <a:rPr lang="en-US" dirty="0" smtClean="0"/>
              <a:t>likelihood is </a:t>
            </a:r>
            <a:r>
              <a:rPr lang="en-US" dirty="0" smtClean="0"/>
              <a:t>variably limited by constraint.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00" dirty="0" smtClean="0"/>
          </a:p>
          <a:p>
            <a:r>
              <a:rPr lang="en-US" dirty="0" smtClean="0"/>
              <a:t>              Low α—subject is clobbered by constraint              </a:t>
            </a:r>
            <a:r>
              <a:rPr lang="en-US" dirty="0" smtClean="0"/>
              <a:t>            High </a:t>
            </a:r>
            <a:r>
              <a:rPr lang="en-US" dirty="0" smtClean="0"/>
              <a:t>α—subject </a:t>
            </a:r>
            <a:r>
              <a:rPr lang="en-US" dirty="0" smtClean="0"/>
              <a:t>overfits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</a:t>
            </a:r>
            <a:r>
              <a:rPr lang="en-US" sz="1000" dirty="0" smtClean="0"/>
              <a:t> </a:t>
            </a:r>
            <a:endParaRPr lang="en-US" sz="1000" dirty="0"/>
          </a:p>
          <a:p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Bounded rationality in perception</a:t>
            </a:r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21" y="1999592"/>
            <a:ext cx="3214044" cy="2407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84" y="1999592"/>
            <a:ext cx="3214044" cy="24070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57382" y="2047234"/>
            <a:ext cx="1173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Open Sans Cond Light"/>
                <a:cs typeface="Open Sans Cond Light"/>
              </a:rPr>
              <a:t>Underlying density</a:t>
            </a:r>
            <a:endParaRPr lang="en-US" dirty="0">
              <a:solidFill>
                <a:srgbClr val="FF6600"/>
              </a:solidFill>
              <a:latin typeface="Open Sans Cond Light"/>
              <a:cs typeface="Open Sans Cond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1480" y="3420662"/>
            <a:ext cx="136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Variational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approximation</a:t>
            </a:r>
            <a:endParaRPr lang="en-US" dirty="0">
              <a:solidFill>
                <a:srgbClr val="0000FF"/>
              </a:solidFill>
              <a:latin typeface="Open Sans Cond Light"/>
              <a:cs typeface="Open Sans Cond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89811" y="3354762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Prior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34880" y="3436917"/>
            <a:ext cx="1173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F6C00"/>
                </a:solidFill>
                <a:latin typeface="Open Sans Cond Light"/>
                <a:cs typeface="Open Sans Cond Light"/>
              </a:rPr>
              <a:t>Underlying density</a:t>
            </a:r>
            <a:endParaRPr lang="en-US" dirty="0">
              <a:solidFill>
                <a:srgbClr val="EF6C00"/>
              </a:solidFill>
              <a:latin typeface="Open Sans Cond Light"/>
              <a:cs typeface="Open Sans Cond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08481" y="1873082"/>
            <a:ext cx="136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Variational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Open Sans Cond Light"/>
                <a:cs typeface="Open Sans Cond Light"/>
              </a:rPr>
              <a:t>approximation</a:t>
            </a:r>
            <a:endParaRPr lang="en-US" dirty="0">
              <a:solidFill>
                <a:srgbClr val="0000FF"/>
              </a:solidFill>
              <a:latin typeface="Open Sans Cond Light"/>
              <a:cs typeface="Open Sans Cond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23985" y="3354762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Open Sans Cond Light"/>
                <a:cs typeface="Open Sans Cond Light"/>
              </a:rPr>
              <a:t>Prior</a:t>
            </a:r>
            <a:endParaRPr lang="en-US" dirty="0">
              <a:solidFill>
                <a:schemeClr val="bg2"/>
              </a:solidFill>
              <a:latin typeface="Open Sans Cond Light"/>
              <a:cs typeface="Open Sans Cond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78147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3994</TotalTime>
  <Words>981</Words>
  <Application>Microsoft Macintosh PowerPoint</Application>
  <PresentationFormat>On-screen Show (16:9)</PresentationFormat>
  <Paragraphs>223</Paragraphs>
  <Slides>21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tropic</vt:lpstr>
      <vt:lpstr>Document</vt:lpstr>
      <vt:lpstr>Microsoft Word Document</vt:lpstr>
      <vt:lpstr>PowerPoint Presentation</vt:lpstr>
      <vt:lpstr>PowerPoint Presentation</vt:lpstr>
      <vt:lpstr>Bounded rationality in Perception</vt:lpstr>
      <vt:lpstr>The real-world decision maker</vt:lpstr>
      <vt:lpstr>The real-world perceiver</vt:lpstr>
      <vt:lpstr>Bounded rational decision-making</vt:lpstr>
      <vt:lpstr>Vanilla Bayesian inference</vt:lpstr>
      <vt:lpstr>Two dials on perception</vt:lpstr>
      <vt:lpstr>Bounded rationality in perception</vt:lpstr>
      <vt:lpstr>Beliefs about information</vt:lpstr>
      <vt:lpstr>Why is this important? </vt:lpstr>
      <vt:lpstr>The nitty gritty</vt:lpstr>
      <vt:lpstr>Code your own adventure</vt:lpstr>
      <vt:lpstr>Simple toy model</vt:lpstr>
      <vt:lpstr>Free energy functional</vt:lpstr>
      <vt:lpstr>Free energy terms</vt:lpstr>
      <vt:lpstr>Free energy terms continued</vt:lpstr>
      <vt:lpstr>Free energy terms</vt:lpstr>
      <vt:lpstr>Output figures:</vt:lpstr>
      <vt:lpstr>Questions? Links: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energy and Optimality</dc:title>
  <cp:lastModifiedBy>Saee Paliwal</cp:lastModifiedBy>
  <cp:revision>72</cp:revision>
  <dcterms:modified xsi:type="dcterms:W3CDTF">2015-12-14T10:32:33Z</dcterms:modified>
</cp:coreProperties>
</file>